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68"/>
  </p:handoutMasterIdLst>
  <p:sldIdLst>
    <p:sldId id="4882" r:id="rId3"/>
    <p:sldId id="4888" r:id="rId5"/>
    <p:sldId id="4884" r:id="rId6"/>
    <p:sldId id="4898" r:id="rId7"/>
    <p:sldId id="4902" r:id="rId8"/>
    <p:sldId id="4918" r:id="rId9"/>
    <p:sldId id="4921" r:id="rId10"/>
    <p:sldId id="4920" r:id="rId11"/>
    <p:sldId id="4919" r:id="rId12"/>
    <p:sldId id="4909" r:id="rId13"/>
    <p:sldId id="4923" r:id="rId14"/>
    <p:sldId id="4922" r:id="rId15"/>
    <p:sldId id="4924" r:id="rId16"/>
    <p:sldId id="4926" r:id="rId17"/>
    <p:sldId id="4925" r:id="rId18"/>
    <p:sldId id="4927" r:id="rId19"/>
    <p:sldId id="4931" r:id="rId20"/>
    <p:sldId id="4930" r:id="rId21"/>
    <p:sldId id="4929" r:id="rId22"/>
    <p:sldId id="4928" r:id="rId23"/>
    <p:sldId id="4932" r:id="rId24"/>
    <p:sldId id="4936" r:id="rId25"/>
    <p:sldId id="4935" r:id="rId26"/>
    <p:sldId id="4934" r:id="rId27"/>
    <p:sldId id="4933" r:id="rId28"/>
    <p:sldId id="4939" r:id="rId29"/>
    <p:sldId id="4938" r:id="rId30"/>
    <p:sldId id="4941" r:id="rId31"/>
    <p:sldId id="4937" r:id="rId32"/>
    <p:sldId id="4940" r:id="rId33"/>
    <p:sldId id="4943" r:id="rId34"/>
    <p:sldId id="4942" r:id="rId35"/>
    <p:sldId id="4944" r:id="rId36"/>
    <p:sldId id="4947" r:id="rId37"/>
    <p:sldId id="4946" r:id="rId38"/>
    <p:sldId id="4945" r:id="rId39"/>
    <p:sldId id="4948" r:id="rId40"/>
    <p:sldId id="4949" r:id="rId41"/>
    <p:sldId id="4951" r:id="rId42"/>
    <p:sldId id="4950" r:id="rId43"/>
    <p:sldId id="4952" r:id="rId44"/>
    <p:sldId id="4954" r:id="rId45"/>
    <p:sldId id="4917" r:id="rId46"/>
    <p:sldId id="4953" r:id="rId47"/>
    <p:sldId id="4956" r:id="rId48"/>
    <p:sldId id="4955" r:id="rId49"/>
    <p:sldId id="4957" r:id="rId50"/>
    <p:sldId id="4958" r:id="rId51"/>
    <p:sldId id="4961" r:id="rId52"/>
    <p:sldId id="4964" r:id="rId53"/>
    <p:sldId id="4963" r:id="rId54"/>
    <p:sldId id="4965" r:id="rId55"/>
    <p:sldId id="4960" r:id="rId56"/>
    <p:sldId id="4962" r:id="rId57"/>
    <p:sldId id="4959" r:id="rId58"/>
    <p:sldId id="4968" r:id="rId59"/>
    <p:sldId id="4967" r:id="rId60"/>
    <p:sldId id="4969" r:id="rId61"/>
    <p:sldId id="4966" r:id="rId62"/>
    <p:sldId id="4970" r:id="rId63"/>
    <p:sldId id="4971" r:id="rId64"/>
    <p:sldId id="4972" r:id="rId65"/>
    <p:sldId id="4973" r:id="rId66"/>
    <p:sldId id="4889" r:id="rId67"/>
  </p:sldIdLst>
  <p:sldSz cx="12858750" cy="7232650"/>
  <p:notesSz cx="6858000" cy="9144000"/>
  <p:custDataLst>
    <p:tags r:id="rId7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FFCCFF"/>
    <a:srgbClr val="CCCCFF"/>
    <a:srgbClr val="CCECFF"/>
    <a:srgbClr val="FFFFCC"/>
    <a:srgbClr val="C2FAD7"/>
    <a:srgbClr val="FFCC66"/>
    <a:srgbClr val="FF99CC"/>
    <a:srgbClr val="ED1C24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95274" autoAdjust="0"/>
  </p:normalViewPr>
  <p:slideViewPr>
    <p:cSldViewPr>
      <p:cViewPr varScale="1">
        <p:scale>
          <a:sx n="60" d="100"/>
          <a:sy n="60" d="100"/>
        </p:scale>
        <p:origin x="-744" y="-84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2" Type="http://schemas.openxmlformats.org/officeDocument/2006/relationships/tags" Target="tags/tag17.xml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" Target="slides/slide4.xml"/><Relationship Id="rId69" Type="http://schemas.openxmlformats.org/officeDocument/2006/relationships/presProps" Target="presProps.xml"/><Relationship Id="rId68" Type="http://schemas.openxmlformats.org/officeDocument/2006/relationships/handoutMaster" Target="handoutMasters/handoutMaster1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14320" y="-2814320"/>
            <a:ext cx="7236460" cy="128651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233045" y="177800"/>
            <a:ext cx="12439015" cy="6805930"/>
          </a:xfrm>
          <a:prstGeom prst="rect">
            <a:avLst/>
          </a:prstGeom>
          <a:solidFill>
            <a:srgbClr val="FCDDBD"/>
          </a:solidFill>
          <a:ln w="603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17495" y="-2816860"/>
            <a:ext cx="7242810" cy="12877165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2198370" y="1628140"/>
            <a:ext cx="8232775" cy="3761740"/>
            <a:chOff x="903299" y="672626"/>
            <a:chExt cx="10580512" cy="5859781"/>
          </a:xfrm>
        </p:grpSpPr>
        <p:sp>
          <p:nvSpPr>
            <p:cNvPr id="5" name="矩形 4"/>
            <p:cNvSpPr/>
            <p:nvPr/>
          </p:nvSpPr>
          <p:spPr>
            <a:xfrm>
              <a:off x="1207783" y="672626"/>
              <a:ext cx="10276028" cy="558475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903299" y="947651"/>
              <a:ext cx="10276028" cy="558475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6900">
            <a:off x="7785735" y="815340"/>
            <a:ext cx="3130550" cy="2673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58" b="42029"/>
          <a:stretch>
            <a:fillRect/>
          </a:stretch>
        </p:blipFill>
        <p:spPr>
          <a:xfrm>
            <a:off x="5811520" y="5591810"/>
            <a:ext cx="6739255" cy="13373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2" b="64444"/>
          <a:stretch>
            <a:fillRect/>
          </a:stretch>
        </p:blipFill>
        <p:spPr>
          <a:xfrm rot="20220880">
            <a:off x="367548" y="-905065"/>
            <a:ext cx="6633631" cy="3229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07970" y="-2807335"/>
            <a:ext cx="7219950" cy="12835255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1207770" y="670560"/>
            <a:ext cx="10709275" cy="587946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903605" y="947420"/>
            <a:ext cx="10709275" cy="5879465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13050" y="-2813050"/>
            <a:ext cx="7232650" cy="128587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59" r="72315" b="19420"/>
          <a:stretch>
            <a:fillRect/>
          </a:stretch>
        </p:blipFill>
        <p:spPr>
          <a:xfrm>
            <a:off x="-312420" y="1438910"/>
            <a:ext cx="3472815" cy="47263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82" t="59517" b="3188"/>
          <a:stretch>
            <a:fillRect/>
          </a:stretch>
        </p:blipFill>
        <p:spPr>
          <a:xfrm>
            <a:off x="11370310" y="1144325"/>
            <a:ext cx="1332273" cy="311548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58" b="42029"/>
          <a:stretch>
            <a:fillRect/>
          </a:stretch>
        </p:blipFill>
        <p:spPr>
          <a:xfrm>
            <a:off x="5827661" y="5576668"/>
            <a:ext cx="6380213" cy="1266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jpe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62.jpe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jpeg"/><Relationship Id="rId1" Type="http://schemas.openxmlformats.org/officeDocument/2006/relationships/image" Target="../media/image66.jpe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jpeg"/><Relationship Id="rId1" Type="http://schemas.openxmlformats.org/officeDocument/2006/relationships/image" Target="../media/image68.jpe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jpeg"/><Relationship Id="rId1" Type="http://schemas.openxmlformats.org/officeDocument/2006/relationships/image" Target="../media/image70.jpeg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image" Target="../media/image7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1128703" y="743878"/>
            <a:ext cx="3672408" cy="1015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音乐鉴赏</a:t>
            </a:r>
            <a:endParaRPr lang="en-US" altLang="zh-CN" sz="66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6124575" y="-1064195"/>
            <a:ext cx="609600" cy="609600"/>
          </a:xfrm>
          <a:prstGeom prst="rect">
            <a:avLst/>
          </a:prstGeom>
        </p:spPr>
      </p:pic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992384" y="3200792"/>
            <a:ext cx="6624736" cy="830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第九章</a:t>
            </a:r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zh-CN" altLang="en-US" sz="54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中外流行音乐</a:t>
            </a:r>
            <a:endParaRPr lang="en-US" altLang="zh-CN" sz="54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4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3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7" grpId="0" bldLvl="0" animBg="1"/>
      <p:bldP spid="17" grpId="1" bldLvl="0" animBg="1"/>
      <p:bldP spid="16" grpId="0" bldLvl="0" animBg="1"/>
      <p:bldP spid="16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36670" y="3472954"/>
            <a:ext cx="5184576" cy="738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西方流行音乐鉴赏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35350" y="1903487"/>
            <a:ext cx="1696079" cy="156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en-US" altLang="zh-CN" sz="10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  爵士乐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956767" y="1168053"/>
            <a:ext cx="1595309" cy="542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/>
              <a:t>一、爵士乐</a:t>
            </a:r>
            <a:endParaRPr lang="zh-CN" altLang="en-US" sz="2200" dirty="0"/>
          </a:p>
        </p:txBody>
      </p:sp>
      <p:sp>
        <p:nvSpPr>
          <p:cNvPr id="7" name="矩形 6"/>
          <p:cNvSpPr/>
          <p:nvPr/>
        </p:nvSpPr>
        <p:spPr>
          <a:xfrm>
            <a:off x="1028775" y="2104157"/>
            <a:ext cx="72008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    爵士乐（</a:t>
            </a:r>
            <a:r>
              <a:rPr lang="en-US" altLang="zh-CN" sz="2200" dirty="0" smtClean="0">
                <a:latin typeface="+mn-ea"/>
                <a:ea typeface="+mn-ea"/>
              </a:rPr>
              <a:t>Jazz</a:t>
            </a:r>
            <a:r>
              <a:rPr lang="zh-CN" altLang="en-US" sz="2200" dirty="0" smtClean="0">
                <a:latin typeface="+mn-ea"/>
                <a:ea typeface="+mn-ea"/>
              </a:rPr>
              <a:t>）是</a:t>
            </a:r>
            <a:r>
              <a:rPr lang="en-US" altLang="zh-CN" sz="2200" dirty="0" smtClean="0">
                <a:latin typeface="+mn-ea"/>
                <a:ea typeface="+mn-ea"/>
              </a:rPr>
              <a:t>19</a:t>
            </a:r>
            <a:r>
              <a:rPr lang="zh-CN" altLang="en-US" sz="2200" dirty="0" smtClean="0">
                <a:latin typeface="+mn-ea"/>
                <a:ea typeface="+mn-ea"/>
              </a:rPr>
              <a:t>世</a:t>
            </a:r>
            <a:r>
              <a:rPr lang="zh-CN" altLang="en-US" sz="2200" dirty="0" smtClean="0">
                <a:latin typeface="+mn-ea"/>
                <a:ea typeface="+mn-ea"/>
              </a:rPr>
              <a:t>纪末</a:t>
            </a:r>
            <a:r>
              <a:rPr lang="en-US" altLang="zh-CN" sz="2200" dirty="0" smtClean="0">
                <a:latin typeface="+mn-ea"/>
                <a:ea typeface="+mn-ea"/>
              </a:rPr>
              <a:t>20</a:t>
            </a:r>
            <a:r>
              <a:rPr lang="zh-CN" altLang="en-US" sz="2200" dirty="0" smtClean="0">
                <a:latin typeface="+mn-ea"/>
                <a:ea typeface="+mn-ea"/>
              </a:rPr>
              <a:t>世</a:t>
            </a:r>
            <a:r>
              <a:rPr lang="zh-CN" altLang="en-US" sz="2200" dirty="0" smtClean="0">
                <a:latin typeface="+mn-ea"/>
                <a:ea typeface="+mn-ea"/>
              </a:rPr>
              <a:t>纪初从美国新奥尔良发展起来的，是美国最具代表性的一种音乐。</a:t>
            </a:r>
            <a:endParaRPr lang="zh-CN" altLang="en-US" sz="2200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8775" y="3688333"/>
            <a:ext cx="705678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    爵士乐是在布鲁斯和拉格泰姆的基础上，融合了某些白人的音乐成分，以小型管乐队的形式即兴演奏而逐渐形成的。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pic>
        <p:nvPicPr>
          <p:cNvPr id="9" name="图片 8" descr="爵士乐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45599" y="1744117"/>
            <a:ext cx="3514117" cy="47177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  爵士乐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60823" y="1384077"/>
            <a:ext cx="6429375" cy="36471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dirty="0" smtClean="0">
                <a:solidFill>
                  <a:srgbClr val="ED1C2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布鲁斯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南北战争后美国黑人民间产生的一种歌唱形式，它用班卓琴或吉他伴奏。布鲁斯有固定的曲式，最突出的特点是它的音阶，即在大调自然音阶上降三度音和降七度音，被称为布鲁斯音阶。有“布鲁斯之父”称号的威廉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•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汉迪是布鲁斯历史上最著名的作曲家之一。他把布鲁斯与拉格泰姆相结合，极大地推动了布鲁斯的传播。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摇滚6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941543" y="3040261"/>
            <a:ext cx="3810000" cy="3514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  爵士乐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97127" y="1960141"/>
            <a:ext cx="7632848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dirty="0" smtClean="0">
                <a:solidFill>
                  <a:srgbClr val="ED1C2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拉格泰姆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是美国流行音乐中第一次出现真正有全国影响的音乐形式，盛行于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世纪末到第一次世界大战结束时期，主要流行于克里奥尔人中，它既有欧洲古典音乐的严格标准，又具有黑人音乐的即兴理念，被认为是爵士乐的雏形。它的最大特点是复杂的切分音，以及在规则的节奏进行中使用三连音，使固定的节奏律动出现临时的转变，最著名的拉格泰姆作曲家是斯科特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•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乔普林，他有“拉格泰姆之王”的美称。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爵士乐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44799" y="1744117"/>
            <a:ext cx="2791675" cy="39043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  爵士乐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751" y="1096045"/>
            <a:ext cx="11305256" cy="161582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    新奥尔良时期第一个重要的爵士乐音乐家是黑人查尔斯</a:t>
            </a:r>
            <a:r>
              <a:rPr lang="en-US" altLang="zh-CN" sz="2200" dirty="0" smtClean="0">
                <a:latin typeface="+mn-ea"/>
                <a:ea typeface="+mn-ea"/>
              </a:rPr>
              <a:t>• </a:t>
            </a:r>
            <a:r>
              <a:rPr lang="zh-CN" altLang="en-US" sz="2200" dirty="0" smtClean="0">
                <a:latin typeface="+mn-ea"/>
                <a:ea typeface="+mn-ea"/>
              </a:rPr>
              <a:t>博尔登，他擅长演奏短号，于</a:t>
            </a:r>
            <a:r>
              <a:rPr lang="en-US" altLang="zh-CN" sz="2200" dirty="0" smtClean="0">
                <a:latin typeface="+mn-ea"/>
                <a:ea typeface="+mn-ea"/>
              </a:rPr>
              <a:t>1894</a:t>
            </a:r>
            <a:r>
              <a:rPr lang="zh-CN" altLang="en-US" sz="2200" dirty="0" smtClean="0">
                <a:latin typeface="+mn-ea"/>
                <a:ea typeface="+mn-ea"/>
              </a:rPr>
              <a:t>年创建了一支由六七个人组成的乐队，使用的乐器包括短号、长号、单簧管、贝斯、钢琴、小提琴、班卓琴或鼓等。后来，这种编制被称为新奥尔良爵士乐队的传统形式。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2751" y="3832349"/>
            <a:ext cx="11377264" cy="161582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    这一时期另一位具有巨大影响的爵士乐作曲家、钢琴家和歌手是杰利</a:t>
            </a:r>
            <a:r>
              <a:rPr lang="en-US" altLang="zh-CN" sz="2200" dirty="0" smtClean="0">
                <a:latin typeface="+mn-ea"/>
                <a:ea typeface="+mn-ea"/>
              </a:rPr>
              <a:t>• </a:t>
            </a:r>
            <a:r>
              <a:rPr lang="zh-CN" altLang="en-US" sz="2200" dirty="0" smtClean="0">
                <a:latin typeface="+mn-ea"/>
                <a:ea typeface="+mn-ea"/>
              </a:rPr>
              <a:t>莫顿，他曾组织了红热辣椒乐队。他在保留爵士乐原有的粗犷、纯朴风格和即兴演奏的特点的同时，对乐曲进行了一定的艺术加工，提高了爵士乐的表现力。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pic>
        <p:nvPicPr>
          <p:cNvPr id="10" name="图片 9" descr="10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741743" y="5416525"/>
            <a:ext cx="2376264" cy="1408291"/>
          </a:xfrm>
          <a:prstGeom prst="rect">
            <a:avLst/>
          </a:prstGeom>
        </p:spPr>
      </p:pic>
      <p:pic>
        <p:nvPicPr>
          <p:cNvPr id="11" name="图片 10" descr="花边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924337" y="1000683"/>
            <a:ext cx="617810" cy="4552950"/>
          </a:xfrm>
          <a:prstGeom prst="rect">
            <a:avLst/>
          </a:prstGeom>
        </p:spPr>
      </p:pic>
      <p:pic>
        <p:nvPicPr>
          <p:cNvPr id="13" name="图片 12" descr="花边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7460841" y="1000683"/>
            <a:ext cx="617810" cy="4552950"/>
          </a:xfrm>
          <a:prstGeom prst="rect">
            <a:avLst/>
          </a:prstGeom>
        </p:spPr>
      </p:pic>
      <p:pic>
        <p:nvPicPr>
          <p:cNvPr id="14" name="图片 13" descr="花边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9477065" y="1000683"/>
            <a:ext cx="617810" cy="4552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  爵士乐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56767" y="1816125"/>
            <a:ext cx="3600400" cy="368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4701183" y="1888133"/>
            <a:ext cx="7200800" cy="36471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    芝加哥时期最有代表性的爵士乐音乐家是路易斯</a:t>
            </a:r>
            <a:r>
              <a:rPr lang="en-US" altLang="zh-CN" sz="2200" dirty="0" smtClean="0">
                <a:latin typeface="+mn-ea"/>
                <a:ea typeface="+mn-ea"/>
              </a:rPr>
              <a:t>• </a:t>
            </a:r>
            <a:r>
              <a:rPr lang="zh-CN" altLang="en-US" sz="2200" dirty="0" smtClean="0">
                <a:latin typeface="+mn-ea"/>
                <a:ea typeface="+mn-ea"/>
              </a:rPr>
              <a:t>阿姆斯特朗。从</a:t>
            </a:r>
            <a:r>
              <a:rPr lang="en-US" altLang="zh-CN" sz="2200" dirty="0" smtClean="0">
                <a:latin typeface="+mn-ea"/>
                <a:ea typeface="+mn-ea"/>
              </a:rPr>
              <a:t>20</a:t>
            </a:r>
            <a:r>
              <a:rPr lang="zh-CN" altLang="en-US" sz="2200" dirty="0" smtClean="0">
                <a:latin typeface="+mn-ea"/>
                <a:ea typeface="+mn-ea"/>
              </a:rPr>
              <a:t>世纪</a:t>
            </a:r>
            <a:r>
              <a:rPr lang="en-US" altLang="zh-CN" sz="2200" dirty="0" smtClean="0">
                <a:latin typeface="+mn-ea"/>
                <a:ea typeface="+mn-ea"/>
              </a:rPr>
              <a:t>20—60</a:t>
            </a:r>
            <a:r>
              <a:rPr lang="zh-CN" altLang="en-US" sz="2200" dirty="0" smtClean="0">
                <a:latin typeface="+mn-ea"/>
                <a:ea typeface="+mn-ea"/>
              </a:rPr>
              <a:t>年</a:t>
            </a:r>
            <a:r>
              <a:rPr lang="zh-CN" altLang="en-US" sz="2200" dirty="0" smtClean="0">
                <a:latin typeface="+mn-ea"/>
                <a:ea typeface="+mn-ea"/>
              </a:rPr>
              <a:t>代，不论爵士乐的风格如何变迁，阿姆斯特朗凭借娴熟的短号和小号演奏技巧、沙哑却韵味十足的歌喉、幽默的表演风格，总能立于不败之地。他曾先后组织热爵士五人乐队和热爵士七人乐队，录制了一些优秀的爵士唱片，他对促进早期爵士乐艺术水准的提高，以及爵士乐的普及都做出了极大贡献。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4839" y="556054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路易斯</a:t>
            </a:r>
            <a:r>
              <a:rPr lang="en-US" altLang="zh-CN" dirty="0" smtClean="0">
                <a:latin typeface="+mj-ea"/>
                <a:ea typeface="+mj-ea"/>
              </a:rPr>
              <a:t>• </a:t>
            </a:r>
            <a:r>
              <a:rPr lang="zh-CN" altLang="en-US" dirty="0" smtClean="0">
                <a:latin typeface="+mj-ea"/>
                <a:ea typeface="+mj-ea"/>
              </a:rPr>
              <a:t>阿姆斯特朗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  爵士乐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6767" y="1456085"/>
            <a:ext cx="6048672" cy="3139321"/>
          </a:xfrm>
          <a:prstGeom prst="rect">
            <a:avLst/>
          </a:prstGeom>
          <a:solidFill>
            <a:srgbClr val="CCECFF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n-ea"/>
                <a:ea typeface="+mn-ea"/>
              </a:rPr>
              <a:t>    20</a:t>
            </a:r>
            <a:r>
              <a:rPr lang="zh-CN" altLang="en-US" sz="2200" dirty="0" smtClean="0">
                <a:latin typeface="+mn-ea"/>
                <a:ea typeface="+mn-ea"/>
              </a:rPr>
              <a:t>世纪</a:t>
            </a:r>
            <a:r>
              <a:rPr lang="en-US" altLang="zh-CN" sz="2200" dirty="0" smtClean="0">
                <a:latin typeface="+mn-ea"/>
                <a:ea typeface="+mn-ea"/>
              </a:rPr>
              <a:t>30</a:t>
            </a:r>
            <a:r>
              <a:rPr lang="zh-CN" altLang="en-US" sz="2200" dirty="0" smtClean="0">
                <a:latin typeface="+mn-ea"/>
                <a:ea typeface="+mn-ea"/>
              </a:rPr>
              <a:t>年代盛行的一种爵士乐编制</a:t>
            </a:r>
            <a:r>
              <a:rPr lang="en-US" altLang="zh-CN" sz="2200" dirty="0" smtClean="0">
                <a:latin typeface="+mn-ea"/>
                <a:ea typeface="+mn-ea"/>
              </a:rPr>
              <a:t>——</a:t>
            </a:r>
            <a:r>
              <a:rPr lang="zh-CN" altLang="en-US" sz="2200" dirty="0" smtClean="0">
                <a:latin typeface="+mn-ea"/>
                <a:ea typeface="+mn-ea"/>
              </a:rPr>
              <a:t>“大乐队”，主要乐器有小号、长号、萨克斯、贝斯、钢琴、鼓等。大乐队经常演奏摇摆风格的爵士乐，这种爵士乐配器精致、节奏鲜明、情绪欢快，非常适合用作跳舞的伴奏音乐，很受青年人的喜爱，一度风靡全美。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767" y="5200501"/>
            <a:ext cx="11161240" cy="1615827"/>
          </a:xfrm>
          <a:prstGeom prst="rect">
            <a:avLst/>
          </a:prstGeom>
          <a:solidFill>
            <a:srgbClr val="CCECFF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    最早尝试这种音乐风格的是音乐家弗莱切</a:t>
            </a:r>
            <a:r>
              <a:rPr lang="en-US" altLang="zh-CN" sz="2200" dirty="0" smtClean="0">
                <a:latin typeface="+mn-ea"/>
                <a:ea typeface="+mn-ea"/>
              </a:rPr>
              <a:t>•</a:t>
            </a:r>
            <a:r>
              <a:rPr lang="zh-CN" altLang="en-US" sz="2200" dirty="0" smtClean="0">
                <a:latin typeface="+mn-ea"/>
                <a:ea typeface="+mn-ea"/>
              </a:rPr>
              <a:t>亨德森，他将乐队按乐器性能分组、按谱演奏。人们称这种爵士乐为“摇摆乐”。这一时期的代表人物还有本尼</a:t>
            </a:r>
            <a:r>
              <a:rPr lang="en-US" altLang="zh-CN" sz="2200" dirty="0" smtClean="0">
                <a:latin typeface="+mn-ea"/>
                <a:ea typeface="+mn-ea"/>
              </a:rPr>
              <a:t>•</a:t>
            </a:r>
            <a:r>
              <a:rPr lang="zh-CN" altLang="en-US" sz="2200" dirty="0" smtClean="0">
                <a:latin typeface="+mn-ea"/>
                <a:ea typeface="+mn-ea"/>
              </a:rPr>
              <a:t>古德曼和爱德华</a:t>
            </a:r>
            <a:r>
              <a:rPr lang="en-US" altLang="zh-CN" sz="2200" dirty="0" smtClean="0">
                <a:latin typeface="+mn-ea"/>
                <a:ea typeface="+mn-ea"/>
              </a:rPr>
              <a:t>•</a:t>
            </a:r>
            <a:r>
              <a:rPr lang="zh-CN" altLang="en-US" sz="2200" dirty="0" smtClean="0">
                <a:latin typeface="+mn-ea"/>
                <a:ea typeface="+mn-ea"/>
              </a:rPr>
              <a:t>肯尼迪</a:t>
            </a:r>
            <a:r>
              <a:rPr lang="en-US" altLang="zh-CN" sz="2200" dirty="0" smtClean="0">
                <a:latin typeface="+mn-ea"/>
                <a:ea typeface="+mn-ea"/>
              </a:rPr>
              <a:t>•</a:t>
            </a:r>
            <a:r>
              <a:rPr lang="zh-CN" altLang="en-US" sz="2200" dirty="0" smtClean="0">
                <a:latin typeface="+mn-ea"/>
                <a:ea typeface="+mn-ea"/>
              </a:rPr>
              <a:t>艾灵顿等。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797527" y="1096045"/>
            <a:ext cx="3600400" cy="3612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8229575" y="4768453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爱德华</a:t>
            </a:r>
            <a:r>
              <a:rPr lang="en-US" altLang="zh-CN" dirty="0" smtClean="0">
                <a:latin typeface="+mj-ea"/>
                <a:ea typeface="+mj-ea"/>
              </a:rPr>
              <a:t>• </a:t>
            </a:r>
            <a:r>
              <a:rPr lang="zh-CN" altLang="en-US" dirty="0" smtClean="0">
                <a:latin typeface="+mj-ea"/>
                <a:ea typeface="+mj-ea"/>
              </a:rPr>
              <a:t>肯尼迪</a:t>
            </a:r>
            <a:r>
              <a:rPr lang="en-US" altLang="zh-CN" dirty="0" smtClean="0">
                <a:latin typeface="+mj-ea"/>
                <a:ea typeface="+mj-ea"/>
              </a:rPr>
              <a:t>• </a:t>
            </a:r>
            <a:r>
              <a:rPr lang="zh-CN" altLang="en-US" dirty="0" smtClean="0">
                <a:latin typeface="+mj-ea"/>
                <a:ea typeface="+mj-ea"/>
              </a:rPr>
              <a:t>艾灵顿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  爵士乐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4759" y="1672109"/>
            <a:ext cx="11233248" cy="161582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n-ea"/>
                <a:ea typeface="+mn-ea"/>
              </a:rPr>
              <a:t>    20</a:t>
            </a:r>
            <a:r>
              <a:rPr lang="zh-CN" altLang="en-US" sz="2200" dirty="0" smtClean="0">
                <a:latin typeface="+mn-ea"/>
                <a:ea typeface="+mn-ea"/>
              </a:rPr>
              <a:t>世纪</a:t>
            </a:r>
            <a:r>
              <a:rPr lang="en-US" altLang="zh-CN" sz="2200" dirty="0" smtClean="0">
                <a:latin typeface="+mn-ea"/>
                <a:ea typeface="+mn-ea"/>
              </a:rPr>
              <a:t>30</a:t>
            </a:r>
            <a:r>
              <a:rPr lang="zh-CN" altLang="en-US" sz="2200" dirty="0" smtClean="0">
                <a:latin typeface="+mn-ea"/>
                <a:ea typeface="+mn-ea"/>
              </a:rPr>
              <a:t>年代末</a:t>
            </a:r>
            <a:r>
              <a:rPr lang="en-US" altLang="zh-CN" sz="2200" dirty="0" smtClean="0">
                <a:latin typeface="+mn-ea"/>
                <a:ea typeface="+mn-ea"/>
              </a:rPr>
              <a:t>40</a:t>
            </a:r>
            <a:r>
              <a:rPr lang="zh-CN" altLang="en-US" sz="2200" dirty="0" smtClean="0">
                <a:latin typeface="+mn-ea"/>
                <a:ea typeface="+mn-ea"/>
              </a:rPr>
              <a:t>年代初，有些年轻的黑人音乐家开始探索一种新的爵士乐风格</a:t>
            </a:r>
            <a:r>
              <a:rPr lang="en-US" altLang="zh-CN" sz="2200" dirty="0" smtClean="0">
                <a:latin typeface="+mn-ea"/>
                <a:ea typeface="+mn-ea"/>
              </a:rPr>
              <a:t>——</a:t>
            </a:r>
            <a:r>
              <a:rPr lang="zh-CN" altLang="en-US" sz="2200" dirty="0" smtClean="0">
                <a:latin typeface="+mn-ea"/>
                <a:ea typeface="+mn-ea"/>
              </a:rPr>
              <a:t>比博普（</a:t>
            </a:r>
            <a:r>
              <a:rPr lang="en-US" altLang="zh-CN" sz="2200" dirty="0" smtClean="0">
                <a:latin typeface="+mn-ea"/>
                <a:ea typeface="+mn-ea"/>
              </a:rPr>
              <a:t>Bebop</a:t>
            </a:r>
            <a:r>
              <a:rPr lang="zh-CN" altLang="en-US" sz="2200" dirty="0" smtClean="0">
                <a:latin typeface="+mn-ea"/>
                <a:ea typeface="+mn-ea"/>
              </a:rPr>
              <a:t>），简称博普（</a:t>
            </a:r>
            <a:r>
              <a:rPr lang="en-US" altLang="zh-CN" sz="2200" dirty="0" smtClean="0">
                <a:latin typeface="+mn-ea"/>
                <a:ea typeface="+mn-ea"/>
              </a:rPr>
              <a:t>Bop</a:t>
            </a:r>
            <a:r>
              <a:rPr lang="zh-CN" altLang="en-US" sz="2200" dirty="0" smtClean="0">
                <a:latin typeface="+mn-ea"/>
                <a:ea typeface="+mn-ea"/>
              </a:rPr>
              <a:t>）。比博普爵士乐是小乐队编制，节奏与和声比摇摆乐复杂得多，音色比较尖利干涩。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661623" y="3472309"/>
            <a:ext cx="2952328" cy="2574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884759" y="3904357"/>
            <a:ext cx="7632848" cy="212365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n-ea"/>
                <a:ea typeface="+mn-ea"/>
              </a:rPr>
              <a:t>    这种音乐重视乐队成员的即兴发挥，是按照演奏者内心的感觉来演奏的，而不是一味地迎合听众的口味。开创和推动这种风格的爵士乐音乐家主要是查理</a:t>
            </a:r>
            <a:r>
              <a:rPr lang="en-US" altLang="zh-CN" sz="2200" dirty="0" smtClean="0">
                <a:latin typeface="+mn-ea"/>
                <a:ea typeface="+mn-ea"/>
              </a:rPr>
              <a:t>•</a:t>
            </a:r>
            <a:r>
              <a:rPr lang="zh-CN" altLang="en-US" sz="2200" dirty="0" smtClean="0">
                <a:latin typeface="+mn-ea"/>
                <a:ea typeface="+mn-ea"/>
              </a:rPr>
              <a:t>帕克和迪齐</a:t>
            </a:r>
            <a:r>
              <a:rPr lang="en-US" altLang="zh-CN" sz="2200" dirty="0" smtClean="0">
                <a:latin typeface="+mn-ea"/>
                <a:ea typeface="+mn-ea"/>
              </a:rPr>
              <a:t>•</a:t>
            </a:r>
            <a:r>
              <a:rPr lang="zh-CN" altLang="en-US" sz="2200" dirty="0" smtClean="0">
                <a:latin typeface="+mn-ea"/>
                <a:ea typeface="+mn-ea"/>
              </a:rPr>
              <a:t>吉莱斯皮。</a:t>
            </a:r>
            <a:endParaRPr lang="zh-CN" altLang="en-US" sz="2200" dirty="0" smtClean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97727" y="606459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查理</a:t>
            </a:r>
            <a:r>
              <a:rPr lang="en-US" altLang="zh-CN" dirty="0" smtClean="0">
                <a:latin typeface="+mj-ea"/>
                <a:ea typeface="+mj-ea"/>
              </a:rPr>
              <a:t>• </a:t>
            </a:r>
            <a:r>
              <a:rPr lang="zh-CN" altLang="en-US" dirty="0" smtClean="0">
                <a:latin typeface="+mj-ea"/>
                <a:ea typeface="+mj-ea"/>
              </a:rPr>
              <a:t>帕克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  爵士乐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64879" y="1312069"/>
            <a:ext cx="288032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2540943" y="426439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戴夫</a:t>
            </a:r>
            <a:r>
              <a:rPr lang="en-US" altLang="zh-CN" dirty="0" smtClean="0">
                <a:latin typeface="+mj-ea"/>
                <a:ea typeface="+mj-ea"/>
              </a:rPr>
              <a:t>• </a:t>
            </a:r>
            <a:r>
              <a:rPr lang="zh-CN" altLang="en-US" dirty="0" smtClean="0">
                <a:latin typeface="+mj-ea"/>
                <a:ea typeface="+mj-ea"/>
              </a:rPr>
              <a:t>布鲁贝克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61223" y="1672109"/>
            <a:ext cx="6840760" cy="2123658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40</a:t>
            </a:r>
            <a:r>
              <a:rPr lang="zh-CN" altLang="en-US" sz="2200" dirty="0" smtClean="0">
                <a:latin typeface="+mj-ea"/>
                <a:ea typeface="+mj-ea"/>
              </a:rPr>
              <a:t>年代，出现了一种与比博普相比较更为舒缓放松的爵士乐风格</a:t>
            </a:r>
            <a:r>
              <a:rPr lang="en-US" altLang="zh-CN" sz="2200" dirty="0" smtClean="0">
                <a:latin typeface="+mj-ea"/>
                <a:ea typeface="+mj-ea"/>
              </a:rPr>
              <a:t>——</a:t>
            </a:r>
            <a:r>
              <a:rPr lang="zh-CN" altLang="en-US" sz="2200" dirty="0" smtClean="0">
                <a:latin typeface="+mj-ea"/>
                <a:ea typeface="+mj-ea"/>
              </a:rPr>
              <a:t>冷爵士。冷爵士主要由白人音乐家组成，它主要集中在美国的西海岸，所以又被称为“西海岸爵士”。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20863" y="4768453"/>
            <a:ext cx="10153128" cy="1615827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这种冷爵士柔和、温馨的风格使人感觉它是为情侣们准备的音乐，至今很多咖啡馆和酒吧仍然在放着冷爵士的音乐。冷爵士音乐的代表人物有迈尔斯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戴维斯和戴夫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布鲁贝克。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爵士乐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77847" y="5272509"/>
            <a:ext cx="1709154" cy="1603186"/>
          </a:xfrm>
          <a:prstGeom prst="rect">
            <a:avLst/>
          </a:prstGeom>
        </p:spPr>
      </p:pic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  爵士乐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4879" y="1744117"/>
            <a:ext cx="8064896" cy="31393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50</a:t>
            </a:r>
            <a:r>
              <a:rPr lang="zh-CN" altLang="en-US" sz="2200" dirty="0" smtClean="0">
                <a:latin typeface="+mj-ea"/>
                <a:ea typeface="+mj-ea"/>
              </a:rPr>
              <a:t>年代，出现了与冷爵士相抗衡的另一种爵士乐格</a:t>
            </a:r>
            <a:r>
              <a:rPr lang="en-US" altLang="zh-CN" sz="2200" dirty="0" smtClean="0">
                <a:latin typeface="+mj-ea"/>
                <a:ea typeface="+mj-ea"/>
              </a:rPr>
              <a:t>——</a:t>
            </a:r>
            <a:r>
              <a:rPr lang="zh-CN" altLang="en-US" sz="2200" dirty="0" smtClean="0">
                <a:latin typeface="+mj-ea"/>
                <a:ea typeface="+mj-ea"/>
              </a:rPr>
              <a:t>硬博普。由于一些黑人乐师不满于冷爵士那种深受古典音乐影响的风格，强调黑人音乐特色，力图复兴比博普，他们的音乐变得更加狂放。他们在比博普音乐中加入喊叫、拍手、跺脚等声音，节奏更加强烈。硬博普因集中在东海岸，故也称“东海岸爵士”。其主要代表人物有索尼</a:t>
            </a:r>
            <a:r>
              <a:rPr lang="en-US" altLang="zh-CN" sz="2200" dirty="0" smtClean="0">
                <a:latin typeface="+mj-ea"/>
                <a:ea typeface="+mj-ea"/>
              </a:rPr>
              <a:t>• </a:t>
            </a:r>
            <a:r>
              <a:rPr lang="zh-CN" altLang="en-US" sz="2200" dirty="0" smtClean="0">
                <a:latin typeface="+mj-ea"/>
                <a:ea typeface="+mj-ea"/>
              </a:rPr>
              <a:t>罗林斯和阿特</a:t>
            </a:r>
            <a:r>
              <a:rPr lang="en-US" altLang="zh-CN" sz="2200" dirty="0" smtClean="0">
                <a:latin typeface="+mj-ea"/>
                <a:ea typeface="+mj-ea"/>
              </a:rPr>
              <a:t>• </a:t>
            </a:r>
            <a:r>
              <a:rPr lang="zh-CN" altLang="en-US" sz="2200" dirty="0" smtClean="0">
                <a:latin typeface="+mj-ea"/>
                <a:ea typeface="+mj-ea"/>
              </a:rPr>
              <a:t>布雷基等。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9" name="图片 8" descr="爵士乐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33631" y="4768453"/>
            <a:ext cx="2016224" cy="1891218"/>
          </a:xfrm>
          <a:prstGeom prst="rect">
            <a:avLst/>
          </a:prstGeom>
        </p:spPr>
      </p:pic>
      <p:pic>
        <p:nvPicPr>
          <p:cNvPr id="10" name="图片 9" descr="爵士乐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317807" y="3256285"/>
            <a:ext cx="1709154" cy="16031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177347" y="442798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093044" y="643232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076678" y="995572"/>
            <a:ext cx="1008622" cy="100862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4017960" y="4310152"/>
            <a:ext cx="1386450" cy="13851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5404410" y="3884248"/>
            <a:ext cx="422034" cy="42590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891707" y="5146215"/>
            <a:ext cx="954416" cy="95441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089172" y="2013873"/>
            <a:ext cx="3029737" cy="30239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5201444" y="2031137"/>
            <a:ext cx="915696" cy="9141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21" name="MH_Number_1"/>
          <p:cNvSpPr/>
          <p:nvPr>
            <p:custDataLst>
              <p:tags r:id="rId1"/>
            </p:custDataLst>
          </p:nvPr>
        </p:nvSpPr>
        <p:spPr>
          <a:xfrm>
            <a:off x="6713612" y="2535193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" name="MH_Entry_1"/>
          <p:cNvSpPr/>
          <p:nvPr>
            <p:custDataLst>
              <p:tags r:id="rId2"/>
            </p:custDataLst>
          </p:nvPr>
        </p:nvSpPr>
        <p:spPr>
          <a:xfrm>
            <a:off x="7289676" y="2463344"/>
            <a:ext cx="4536504" cy="49212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3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中外流行音乐</a:t>
            </a:r>
            <a:endParaRPr lang="en-US" altLang="zh-CN" sz="320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Number_2"/>
          <p:cNvSpPr/>
          <p:nvPr>
            <p:custDataLst>
              <p:tags r:id="rId3"/>
            </p:custDataLst>
          </p:nvPr>
        </p:nvSpPr>
        <p:spPr>
          <a:xfrm>
            <a:off x="6713612" y="3831337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9" name="MH_Others_1"/>
          <p:cNvSpPr txBox="1"/>
          <p:nvPr>
            <p:custDataLst>
              <p:tags r:id="rId4"/>
            </p:custDataLst>
          </p:nvPr>
        </p:nvSpPr>
        <p:spPr>
          <a:xfrm>
            <a:off x="2316822" y="2719248"/>
            <a:ext cx="2626654" cy="11074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7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MH_Others_2"/>
          <p:cNvSpPr txBox="1"/>
          <p:nvPr>
            <p:custDataLst>
              <p:tags r:id="rId5"/>
            </p:custDataLst>
          </p:nvPr>
        </p:nvSpPr>
        <p:spPr>
          <a:xfrm>
            <a:off x="2465140" y="3896715"/>
            <a:ext cx="2330017" cy="492125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MH_Entry_1"/>
          <p:cNvSpPr/>
          <p:nvPr>
            <p:custDataLst>
              <p:tags r:id="rId6"/>
            </p:custDataLst>
          </p:nvPr>
        </p:nvSpPr>
        <p:spPr>
          <a:xfrm>
            <a:off x="7361684" y="3759488"/>
            <a:ext cx="3960440" cy="49212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3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西方流行音乐鉴赏</a:t>
            </a:r>
            <a:endParaRPr lang="en-US" altLang="zh-CN" sz="320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Number_1"/>
          <p:cNvSpPr/>
          <p:nvPr>
            <p:custDataLst>
              <p:tags r:id="rId7"/>
            </p:custDataLst>
          </p:nvPr>
        </p:nvSpPr>
        <p:spPr>
          <a:xfrm>
            <a:off x="6713612" y="5127481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7" name="MH_Entry_1"/>
          <p:cNvSpPr/>
          <p:nvPr>
            <p:custDataLst>
              <p:tags r:id="rId8"/>
            </p:custDataLst>
          </p:nvPr>
        </p:nvSpPr>
        <p:spPr>
          <a:xfrm>
            <a:off x="7289676" y="5055632"/>
            <a:ext cx="4536504" cy="49212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3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中国流行音乐鉴赏</a:t>
            </a:r>
            <a:endParaRPr lang="en-US" altLang="zh-CN" sz="320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5" grpId="0" bldLvl="0" animBg="1"/>
      <p:bldP spid="13" grpId="0" bldLvl="0" animBg="1"/>
      <p:bldP spid="21" grpId="0" bldLvl="0" animBg="1"/>
      <p:bldP spid="22" grpId="0" bldLvl="0" animBg="1"/>
      <p:bldP spid="23" grpId="0" bldLvl="0" animBg="1"/>
      <p:bldP spid="29" grpId="0"/>
      <p:bldP spid="30" grpId="0"/>
      <p:bldP spid="31" grpId="0" bldLvl="0" animBg="1"/>
      <p:bldP spid="16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  爵士乐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89215" y="1744117"/>
            <a:ext cx="7056784" cy="4154984"/>
          </a:xfrm>
          <a:prstGeom prst="rect">
            <a:avLst/>
          </a:prstGeom>
          <a:solidFill>
            <a:srgbClr val="C2FAD7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1959</a:t>
            </a:r>
            <a:r>
              <a:rPr lang="zh-CN" altLang="en-US" sz="2200" dirty="0" smtClean="0">
                <a:latin typeface="+mj-ea"/>
                <a:ea typeface="+mj-ea"/>
              </a:rPr>
              <a:t>年，低音萨克斯乐师奥奈特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科尔曼带领着他的乐队到纽约的“五点俱乐部”演出，他们以乐手之间的模切为纽带进行集体即兴演奏，引起爵士乐世界震动。</a:t>
            </a:r>
            <a:r>
              <a:rPr lang="en-US" altLang="zh-CN" sz="2200" dirty="0" smtClean="0">
                <a:latin typeface="+mj-ea"/>
                <a:ea typeface="+mj-ea"/>
              </a:rPr>
              <a:t>1960</a:t>
            </a:r>
            <a:r>
              <a:rPr lang="zh-CN" altLang="en-US" sz="2200" dirty="0" smtClean="0">
                <a:latin typeface="+mj-ea"/>
                <a:ea typeface="+mj-ea"/>
              </a:rPr>
              <a:t>年，科尔曼录制著名唱片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自由爵士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，宣告一种新的音乐风格</a:t>
            </a:r>
            <a:r>
              <a:rPr lang="en-US" altLang="zh-CN" sz="2200" dirty="0" smtClean="0">
                <a:latin typeface="+mj-ea"/>
                <a:ea typeface="+mj-ea"/>
              </a:rPr>
              <a:t>——</a:t>
            </a:r>
            <a:r>
              <a:rPr lang="zh-CN" altLang="en-US" sz="2200" dirty="0" smtClean="0">
                <a:latin typeface="+mj-ea"/>
                <a:ea typeface="+mj-ea"/>
              </a:rPr>
              <a:t>“自由爵士”的诞生。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</a:t>
            </a:r>
            <a:r>
              <a:rPr lang="zh-CN" altLang="en-US" sz="2200" dirty="0" smtClean="0">
                <a:latin typeface="+mj-ea"/>
                <a:ea typeface="+mj-ea"/>
              </a:rPr>
              <a:t>在这些自由爵士乐音乐家中，约翰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科尔特兰是最杰出的一位，他的作品更为成熟与理性，被认为是自由爵士的集大成者。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00783" y="1816125"/>
            <a:ext cx="3819825" cy="380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964879" y="570455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奥奈特</a:t>
            </a:r>
            <a:r>
              <a:rPr lang="en-US" altLang="zh-CN" dirty="0" smtClean="0">
                <a:latin typeface="+mj-ea"/>
                <a:ea typeface="+mj-ea"/>
              </a:rPr>
              <a:t>• </a:t>
            </a:r>
            <a:r>
              <a:rPr lang="zh-CN" altLang="en-US" dirty="0" smtClean="0">
                <a:latin typeface="+mj-ea"/>
                <a:ea typeface="+mj-ea"/>
              </a:rPr>
              <a:t>科尔曼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花边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8695" y="4408413"/>
            <a:ext cx="1716552" cy="2536205"/>
          </a:xfrm>
          <a:prstGeom prst="rect">
            <a:avLst/>
          </a:prstGeom>
        </p:spPr>
      </p:pic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 乡村音乐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美国乡村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1583" y="2248173"/>
            <a:ext cx="3638530" cy="241962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36887" y="2320181"/>
            <a:ext cx="61206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乡村音乐（</a:t>
            </a:r>
            <a:r>
              <a:rPr lang="en-US" altLang="zh-CN" sz="2200" dirty="0" smtClean="0">
                <a:latin typeface="+mj-ea"/>
                <a:ea typeface="+mj-ea"/>
              </a:rPr>
              <a:t>Country Music</a:t>
            </a:r>
            <a:r>
              <a:rPr lang="zh-CN" altLang="en-US" sz="2200" dirty="0" smtClean="0">
                <a:latin typeface="+mj-ea"/>
                <a:ea typeface="+mj-ea"/>
              </a:rPr>
              <a:t>）出现于</a:t>
            </a:r>
            <a:r>
              <a:rPr lang="en-US" altLang="zh-CN" sz="2200" dirty="0" smtClean="0">
                <a:latin typeface="+mj-ea"/>
                <a:ea typeface="+mj-ea"/>
              </a:rPr>
              <a:t>20</a:t>
            </a:r>
            <a:r>
              <a:rPr lang="zh-CN" altLang="en-US" sz="2200" dirty="0" smtClean="0">
                <a:latin typeface="+mj-ea"/>
                <a:ea typeface="+mj-ea"/>
              </a:rPr>
              <a:t>世纪初的美国南部乡村，它来源于英国传统民谣、舞曲和器乐曲。最早的乡村音乐是传统的山区音乐（</a:t>
            </a:r>
            <a:r>
              <a:rPr lang="en-US" altLang="zh-CN" sz="2200" dirty="0" smtClean="0">
                <a:latin typeface="+mj-ea"/>
                <a:ea typeface="+mj-ea"/>
              </a:rPr>
              <a:t>Hillbilly Music</a:t>
            </a:r>
            <a:r>
              <a:rPr lang="zh-CN" altLang="en-US" sz="2200" dirty="0" smtClean="0">
                <a:latin typeface="+mj-ea"/>
                <a:ea typeface="+mj-ea"/>
              </a:rPr>
              <a:t>）。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 乡村音乐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0743" y="1600101"/>
            <a:ext cx="59766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早期乡村音乐著名的歌星和演唱组有吉米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罗杰斯和“卡特家族”演唱组。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61423" y="1600101"/>
            <a:ext cx="5119289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9165679" y="613660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卡特家族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40743" y="2824237"/>
            <a:ext cx="5976664" cy="3139321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吉米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罗杰斯融合布鲁斯、白人山区歌谣及民谣等多种音乐风格，被认为是乡村音乐的开创者，并冠以“乡村音乐之王”的称号。</a:t>
            </a:r>
            <a:endParaRPr lang="en-US" altLang="zh-CN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“卡特家族”由埃文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卡特和其妻子、弟媳三人组成，以一种安逸、谐和的曲风和着眼于家园、信仰等的题材而赢得了听众的喜爱。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 乡村音乐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西部牛仔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56967" y="1528093"/>
            <a:ext cx="3456384" cy="43719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85359" y="1744117"/>
            <a:ext cx="5184576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30</a:t>
            </a:r>
            <a:r>
              <a:rPr lang="zh-CN" altLang="en-US" sz="2200" dirty="0" smtClean="0">
                <a:latin typeface="+mj-ea"/>
                <a:ea typeface="+mj-ea"/>
              </a:rPr>
              <a:t>年代，美国的经济危机使大量的南部农民离开了家乡，来到了广袤、荒凉并充满神奇的西部寻找希望。这里充满活力的牧场生活歌曲取代了恬静的南部乡村音乐，增加了许多粗犷豪迈的气息。他们演唱的这种以西部生活为题材的歌曲被称为“牛仔歌曲”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 乡村音乐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09495" y="1456085"/>
            <a:ext cx="305564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8301583" y="592058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坚尼</a:t>
            </a:r>
            <a:r>
              <a:rPr lang="en-US" altLang="zh-CN" dirty="0" smtClean="0">
                <a:latin typeface="+mj-ea"/>
                <a:ea typeface="+mj-ea"/>
              </a:rPr>
              <a:t>• </a:t>
            </a:r>
            <a:r>
              <a:rPr lang="zh-CN" altLang="en-US" dirty="0" smtClean="0">
                <a:latin typeface="+mj-ea"/>
                <a:ea typeface="+mj-ea"/>
              </a:rPr>
              <a:t>奥特里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48855" y="2392189"/>
            <a:ext cx="5472608" cy="2631490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西部歌手坚尼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奥特里在好莱坞影片中演唱的“牛仔歌曲”极大地提高了乡村音乐的知名度。同时期的鲍勃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威尔斯等人将西部乡村音乐与当时正流行的摇摆乐相结合，形成了“西部摇摆乐”。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ae21a49ac54a41c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0743" y="663997"/>
            <a:ext cx="1869234" cy="1584176"/>
          </a:xfrm>
          <a:prstGeom prst="rect">
            <a:avLst/>
          </a:prstGeom>
        </p:spPr>
      </p:pic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 乡村音乐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12951" y="1888133"/>
            <a:ext cx="8352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40</a:t>
            </a:r>
            <a:r>
              <a:rPr lang="zh-CN" altLang="en-US" sz="2200" dirty="0" smtClean="0">
                <a:latin typeface="+mj-ea"/>
                <a:ea typeface="+mj-ea"/>
              </a:rPr>
              <a:t>年代，乡村音乐在美国大众音乐中已占有重要的地位，其中进入酒吧演奏的乡村音乐演变为“酒吧音乐”。这个时期的主要代表人物是厄尔尼斯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塔布和汉克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威廉姆斯。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</a:t>
            </a:r>
            <a:r>
              <a:rPr lang="zh-CN" altLang="en-US" sz="2200" dirty="0" smtClean="0">
                <a:latin typeface="+mj-ea"/>
                <a:ea typeface="+mj-ea"/>
              </a:rPr>
              <a:t>塔布用电声乐器为乡村音乐风格的歌曲伴奏，改变唱法，让歌喉更加粗犷豪迈，富有现代都市气息，使酒吧音乐成为当时乡村音乐的主流。而威廉姆斯最著名的代表作品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什锦菜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（</a:t>
            </a:r>
            <a:r>
              <a:rPr lang="en-US" altLang="zh-CN" sz="2200" dirty="0" smtClean="0">
                <a:latin typeface="+mj-ea"/>
                <a:ea typeface="+mj-ea"/>
              </a:rPr>
              <a:t>Jambalaya</a:t>
            </a:r>
            <a:r>
              <a:rPr lang="zh-CN" altLang="en-US" sz="2200" dirty="0" smtClean="0">
                <a:latin typeface="+mj-ea"/>
                <a:ea typeface="+mj-ea"/>
              </a:rPr>
              <a:t>）成了世界上家喻户晓的经典歌曲。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9" name="图片 8" descr="1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73791" y="5488533"/>
            <a:ext cx="2313359" cy="13710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 乡村音乐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00783" y="1600101"/>
            <a:ext cx="10729192" cy="466281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n-ea"/>
                <a:ea typeface="+mn-ea"/>
              </a:rPr>
              <a:t>    20</a:t>
            </a:r>
            <a:r>
              <a:rPr lang="zh-CN" altLang="en-US" sz="2200" dirty="0" smtClean="0">
                <a:latin typeface="+mn-ea"/>
                <a:ea typeface="+mn-ea"/>
              </a:rPr>
              <a:t>世纪</a:t>
            </a:r>
            <a:r>
              <a:rPr lang="en-US" altLang="zh-CN" sz="2200" dirty="0" smtClean="0">
                <a:latin typeface="+mn-ea"/>
                <a:ea typeface="+mn-ea"/>
              </a:rPr>
              <a:t>50—60</a:t>
            </a:r>
            <a:r>
              <a:rPr lang="zh-CN" altLang="en-US" sz="2200" dirty="0" smtClean="0">
                <a:latin typeface="+mn-ea"/>
                <a:ea typeface="+mn-ea"/>
              </a:rPr>
              <a:t>年代是乡村音乐发展的鼎盛时期，这一时期田纳西州的纳什维尔地区逐渐确立了乡村音乐的中心地位。</a:t>
            </a:r>
            <a:endParaRPr lang="en-US" altLang="zh-CN" sz="2200" dirty="0" smtClean="0"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n-ea"/>
                <a:ea typeface="+mn-ea"/>
              </a:rPr>
              <a:t>    20</a:t>
            </a:r>
            <a:r>
              <a:rPr lang="zh-CN" altLang="en-US" sz="2200" dirty="0" smtClean="0">
                <a:latin typeface="+mn-ea"/>
                <a:ea typeface="+mn-ea"/>
              </a:rPr>
              <a:t>世纪</a:t>
            </a:r>
            <a:r>
              <a:rPr lang="en-US" altLang="zh-CN" sz="2200" dirty="0" smtClean="0">
                <a:latin typeface="+mn-ea"/>
                <a:ea typeface="+mn-ea"/>
              </a:rPr>
              <a:t>50</a:t>
            </a:r>
            <a:r>
              <a:rPr lang="zh-CN" altLang="en-US" sz="2200" dirty="0" smtClean="0">
                <a:latin typeface="+mn-ea"/>
                <a:ea typeface="+mn-ea"/>
              </a:rPr>
              <a:t>年代末，一种富有纳什维尔特色的乡村音乐风格应运而生，人们称之为“纳什维尔之声”。</a:t>
            </a:r>
            <a:endParaRPr lang="en-US" altLang="zh-CN" sz="2200" dirty="0" smtClean="0"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n-ea"/>
                <a:ea typeface="+mn-ea"/>
              </a:rPr>
              <a:t>    20</a:t>
            </a:r>
            <a:r>
              <a:rPr lang="zh-CN" altLang="en-US" sz="2200" dirty="0" smtClean="0">
                <a:latin typeface="+mn-ea"/>
                <a:ea typeface="+mn-ea"/>
              </a:rPr>
              <a:t>世纪</a:t>
            </a:r>
            <a:r>
              <a:rPr lang="en-US" altLang="zh-CN" sz="2200" dirty="0" smtClean="0">
                <a:latin typeface="+mn-ea"/>
                <a:ea typeface="+mn-ea"/>
              </a:rPr>
              <a:t>70</a:t>
            </a:r>
            <a:r>
              <a:rPr lang="zh-CN" altLang="en-US" sz="2200" dirty="0" smtClean="0">
                <a:latin typeface="+mn-ea"/>
                <a:ea typeface="+mn-ea"/>
              </a:rPr>
              <a:t>年代末，纳什维尔的乡村音乐中心地位受到了挑战，一种把酒吧音乐、西部摇摆、摇滚乐不同风格相结合，强调粗犷、简朴、个性化的音乐迅速兴起。代表人物有维利</a:t>
            </a:r>
            <a:r>
              <a:rPr lang="en-US" altLang="zh-CN" sz="2200" dirty="0" smtClean="0">
                <a:latin typeface="+mn-ea"/>
                <a:ea typeface="+mn-ea"/>
              </a:rPr>
              <a:t>•</a:t>
            </a:r>
            <a:r>
              <a:rPr lang="zh-CN" altLang="en-US" sz="2200" dirty="0" smtClean="0">
                <a:latin typeface="+mn-ea"/>
                <a:ea typeface="+mn-ea"/>
              </a:rPr>
              <a:t>纳尔逊等。</a:t>
            </a:r>
            <a:endParaRPr lang="en-US" altLang="zh-CN" sz="2200" dirty="0" smtClean="0"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n-ea"/>
                <a:ea typeface="+mn-ea"/>
              </a:rPr>
              <a:t>    20 </a:t>
            </a:r>
            <a:r>
              <a:rPr lang="zh-CN" altLang="en-US" sz="2200" dirty="0" smtClean="0">
                <a:latin typeface="+mn-ea"/>
                <a:ea typeface="+mn-ea"/>
              </a:rPr>
              <a:t>世纪</a:t>
            </a:r>
            <a:r>
              <a:rPr lang="en-US" altLang="zh-CN" sz="2200" dirty="0" smtClean="0">
                <a:latin typeface="+mn-ea"/>
                <a:ea typeface="+mn-ea"/>
              </a:rPr>
              <a:t>80</a:t>
            </a:r>
            <a:r>
              <a:rPr lang="zh-CN" altLang="en-US" sz="2200" dirty="0" smtClean="0">
                <a:latin typeface="+mn-ea"/>
                <a:ea typeface="+mn-ea"/>
              </a:rPr>
              <a:t>年代后的乡村音乐则呈现出多元化发展的局面。约翰</a:t>
            </a:r>
            <a:r>
              <a:rPr lang="en-US" altLang="zh-CN" sz="2200" dirty="0" smtClean="0">
                <a:latin typeface="+mn-ea"/>
                <a:ea typeface="+mn-ea"/>
              </a:rPr>
              <a:t>•</a:t>
            </a:r>
            <a:r>
              <a:rPr lang="zh-CN" altLang="en-US" sz="2200" dirty="0" smtClean="0">
                <a:latin typeface="+mn-ea"/>
                <a:ea typeface="+mn-ea"/>
              </a:rPr>
              <a:t>丹佛、肯尼</a:t>
            </a:r>
            <a:r>
              <a:rPr lang="en-US" altLang="zh-CN" sz="2200" dirty="0" smtClean="0">
                <a:latin typeface="+mn-ea"/>
                <a:ea typeface="+mn-ea"/>
              </a:rPr>
              <a:t>•</a:t>
            </a:r>
            <a:r>
              <a:rPr lang="zh-CN" altLang="en-US" sz="2200" dirty="0" smtClean="0">
                <a:latin typeface="+mn-ea"/>
                <a:ea typeface="+mn-ea"/>
              </a:rPr>
              <a:t>罗杰斯的音乐更趋于流行性，他们的歌曲传遍全球，拥有世界各地的忠实歌迷。</a:t>
            </a:r>
            <a:endParaRPr lang="zh-CN" altLang="en-US" sz="22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  乡村音乐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28975" y="1744117"/>
            <a:ext cx="3312368" cy="433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6789415" y="2104157"/>
            <a:ext cx="3528392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90</a:t>
            </a:r>
            <a:r>
              <a:rPr lang="zh-CN" altLang="en-US" sz="2200" dirty="0" smtClean="0">
                <a:latin typeface="+mj-ea"/>
                <a:ea typeface="+mj-ea"/>
              </a:rPr>
              <a:t>年代，乡村音乐已完全融入流行音乐的主流。加斯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布鲁克斯被称为</a:t>
            </a:r>
            <a:r>
              <a:rPr lang="en-US" altLang="zh-CN" sz="2200" dirty="0" smtClean="0">
                <a:latin typeface="+mj-ea"/>
                <a:ea typeface="+mj-ea"/>
              </a:rPr>
              <a:t>90</a:t>
            </a:r>
            <a:r>
              <a:rPr lang="zh-CN" altLang="en-US" sz="2200" dirty="0" smtClean="0">
                <a:latin typeface="+mj-ea"/>
                <a:ea typeface="+mj-ea"/>
              </a:rPr>
              <a:t>年代乡村音乐的领军人物，他的音乐既有乡村音乐的纯朴又渗透了摇滚乐的激情。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 摇滚乐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97327" y="1960141"/>
            <a:ext cx="5616624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50</a:t>
            </a:r>
            <a:r>
              <a:rPr lang="zh-CN" altLang="en-US" sz="2200" dirty="0" smtClean="0">
                <a:latin typeface="+mj-ea"/>
                <a:ea typeface="+mj-ea"/>
              </a:rPr>
              <a:t>年代中期，一些中产阶级的后代由于生活条件的优越和家庭的宠爱，他们不愿意走父母给自己安排好的道路，为了追求和爱好，渴望听到体现自己所思所想的音乐，于是一种以“节奏布鲁斯”音乐为基础，融合了乡村音乐和“廷潘巷音乐”的全新音乐应运而生，这就是摇滚乐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8" name="图片 7" descr="摇滚乐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6847" y="1456085"/>
            <a:ext cx="4064000" cy="5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 摇滚乐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751" y="1312069"/>
            <a:ext cx="111612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早期的摇滚乐简单、有力、直白，特别是它的节奏很强烈，与当时青少年精力充沛、好动的特性相吻合。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60823" y="2608213"/>
            <a:ext cx="9433048" cy="600164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比尔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哈利是第一位被青少年崇拜的摇滚乐偶像，被人称作“摇滚乐之父”。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884759" y="2752229"/>
            <a:ext cx="432048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60823" y="3544317"/>
            <a:ext cx="10297144" cy="110799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埃尔维斯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普莱斯利绰号“猫王”，是早期摇滚乐最主要的代表人物，也是有史以来唱片销售量最高的歌手之一。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884759" y="3832349"/>
            <a:ext cx="432048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0823" y="4912469"/>
            <a:ext cx="10225136" cy="6001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查克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贝瑞以吉他为主要伴奏乐器，他弯腿滑行的“鸭步”舞台形象深受歌迷欢迎。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884759" y="5056485"/>
            <a:ext cx="432048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75430" y="3651389"/>
            <a:ext cx="3816424" cy="738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中外流行音乐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35350" y="1903487"/>
            <a:ext cx="1696079" cy="156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en-US" altLang="zh-CN" sz="10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 摇滚乐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6767" y="1240061"/>
            <a:ext cx="111612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60</a:t>
            </a:r>
            <a:r>
              <a:rPr lang="zh-CN" altLang="en-US" sz="2200" dirty="0" smtClean="0">
                <a:latin typeface="+mj-ea"/>
                <a:ea typeface="+mj-ea"/>
              </a:rPr>
              <a:t>年代，美国摇滚乐趋于低迷，以“披头士”为首的英国摇滚乐队陆续访美，并迅速走红。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8" name="图片 7" descr="披头士乐队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96927" y="2464197"/>
            <a:ext cx="3870598" cy="387059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645399" y="3400301"/>
            <a:ext cx="51125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“披头士”堪称迄今为止最成功的摇滚乐队，他们大大提高了摇滚乐的艺术价值和品位，使摇滚乐成为一种拥有广泛听众的艺术。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 摇滚乐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滚石乐队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13351" y="2392189"/>
            <a:ext cx="4778198" cy="318422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60823" y="3040261"/>
            <a:ext cx="475252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“滚石”是一支硬摇滚风格的乐队，自</a:t>
            </a:r>
            <a:r>
              <a:rPr lang="en-US" altLang="zh-CN" sz="2200" dirty="0" smtClean="0">
                <a:latin typeface="+mj-ea"/>
                <a:ea typeface="+mj-ea"/>
              </a:rPr>
              <a:t>1961</a:t>
            </a:r>
            <a:r>
              <a:rPr lang="zh-CN" altLang="en-US" sz="2200" dirty="0" smtClean="0">
                <a:latin typeface="+mj-ea"/>
                <a:ea typeface="+mj-ea"/>
              </a:rPr>
              <a:t>年成立以来至今仍活跃在舞台上，被称为“摇滚活化石”。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 摇滚乐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8775" y="1312069"/>
            <a:ext cx="4824536" cy="249299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</a:t>
            </a:r>
            <a:r>
              <a:rPr lang="zh-CN" altLang="en-US" sz="2000" dirty="0" smtClean="0">
                <a:latin typeface="+mj-ea"/>
                <a:ea typeface="+mj-ea"/>
              </a:rPr>
              <a:t>民谣摇滚使用电声乐器、强劲的节奏和重低音线条，又结合了民谣朴素的旋律和以叙事风格为主、寓意深刻的歌词，是摇滚乐重要的支流之一。鲍勃</a:t>
            </a:r>
            <a:r>
              <a:rPr lang="en-US" altLang="zh-CN" sz="2000" dirty="0" smtClean="0">
                <a:latin typeface="+mj-ea"/>
                <a:ea typeface="+mj-ea"/>
              </a:rPr>
              <a:t>•</a:t>
            </a:r>
            <a:r>
              <a:rPr lang="zh-CN" altLang="en-US" sz="2000" dirty="0" smtClean="0">
                <a:latin typeface="+mj-ea"/>
                <a:ea typeface="+mj-ea"/>
              </a:rPr>
              <a:t>迪伦是民谣摇滚风格的开创者。</a:t>
            </a:r>
            <a:r>
              <a:rPr lang="zh-CN" altLang="en-US" sz="2200" dirty="0" smtClean="0">
                <a:latin typeface="+mj-ea"/>
                <a:ea typeface="+mj-ea"/>
              </a:rPr>
              <a:t> 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10" name="图片 9" descr="花边4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8695" y="4696445"/>
            <a:ext cx="2209428" cy="2209428"/>
          </a:xfrm>
          <a:prstGeom prst="rect">
            <a:avLst/>
          </a:prstGeom>
        </p:spPr>
      </p:pic>
      <p:pic>
        <p:nvPicPr>
          <p:cNvPr id="11" name="图片 10" descr="花边4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029775" y="663997"/>
            <a:ext cx="2209428" cy="220942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429375" y="4048373"/>
            <a:ext cx="5616624" cy="24006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    迷幻摇滚又称酸性摇滚，是</a:t>
            </a:r>
            <a:r>
              <a:rPr lang="en-US" altLang="zh-CN" sz="2000" dirty="0" smtClean="0">
                <a:latin typeface="+mj-ea"/>
                <a:ea typeface="+mj-ea"/>
              </a:rPr>
              <a:t>20</a:t>
            </a:r>
            <a:r>
              <a:rPr lang="zh-CN" altLang="en-US" sz="2000" dirty="0" smtClean="0">
                <a:latin typeface="+mj-ea"/>
                <a:ea typeface="+mj-ea"/>
              </a:rPr>
              <a:t>世</a:t>
            </a:r>
            <a:r>
              <a:rPr lang="zh-CN" altLang="en-US" sz="2000" dirty="0" smtClean="0">
                <a:latin typeface="+mj-ea"/>
                <a:ea typeface="+mj-ea"/>
              </a:rPr>
              <a:t>纪</a:t>
            </a:r>
            <a:r>
              <a:rPr lang="en-US" altLang="zh-CN" sz="2000" dirty="0" smtClean="0">
                <a:latin typeface="+mj-ea"/>
                <a:ea typeface="+mj-ea"/>
              </a:rPr>
              <a:t>60</a:t>
            </a:r>
            <a:r>
              <a:rPr lang="zh-CN" altLang="en-US" sz="2000" dirty="0" smtClean="0">
                <a:latin typeface="+mj-ea"/>
                <a:ea typeface="+mj-ea"/>
              </a:rPr>
              <a:t>年</a:t>
            </a:r>
            <a:r>
              <a:rPr lang="zh-CN" altLang="en-US" sz="2000" dirty="0" smtClean="0">
                <a:latin typeface="+mj-ea"/>
                <a:ea typeface="+mj-ea"/>
              </a:rPr>
              <a:t>代中期出现的一种摇滚风格，由于它以描述吸毒后的幻觉和感受为主要内容，因此备受争议。迷幻摇滚的代表乐队和人物有“杰斐逊飞机乐队、“感恩而死”乐队等。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pic>
        <p:nvPicPr>
          <p:cNvPr id="13" name="图片 12" descr="花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00983" y="4336405"/>
            <a:ext cx="1633364" cy="1633364"/>
          </a:xfrm>
          <a:prstGeom prst="rect">
            <a:avLst/>
          </a:prstGeom>
        </p:spPr>
      </p:pic>
      <p:pic>
        <p:nvPicPr>
          <p:cNvPr id="14" name="图片 13" descr="花边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41543" y="1528093"/>
            <a:ext cx="1633364" cy="1633364"/>
          </a:xfrm>
          <a:prstGeom prst="rect">
            <a:avLst/>
          </a:prstGeom>
        </p:spPr>
      </p:pic>
      <p:pic>
        <p:nvPicPr>
          <p:cNvPr id="15" name="图片 14" descr="花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7207" y="3976365"/>
            <a:ext cx="1201316" cy="1201316"/>
          </a:xfrm>
          <a:prstGeom prst="rect">
            <a:avLst/>
          </a:prstGeom>
        </p:spPr>
      </p:pic>
      <p:pic>
        <p:nvPicPr>
          <p:cNvPr id="16" name="图片 15" descr="花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1343" y="2608213"/>
            <a:ext cx="1201316" cy="12013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 摇滚乐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6767" y="1384077"/>
            <a:ext cx="3384376" cy="4247317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    艺术摇滚于</a:t>
            </a:r>
            <a:r>
              <a:rPr lang="en-US" altLang="zh-CN" sz="2000" dirty="0" smtClean="0">
                <a:latin typeface="+mj-ea"/>
                <a:ea typeface="+mj-ea"/>
              </a:rPr>
              <a:t>20</a:t>
            </a:r>
            <a:r>
              <a:rPr lang="zh-CN" altLang="en-US" sz="2000" dirty="0" smtClean="0">
                <a:latin typeface="+mj-ea"/>
                <a:ea typeface="+mj-ea"/>
              </a:rPr>
              <a:t>世纪</a:t>
            </a:r>
            <a:r>
              <a:rPr lang="en-US" altLang="zh-CN" sz="2000" dirty="0" smtClean="0">
                <a:latin typeface="+mj-ea"/>
                <a:ea typeface="+mj-ea"/>
              </a:rPr>
              <a:t>60</a:t>
            </a:r>
            <a:r>
              <a:rPr lang="zh-CN" altLang="en-US" sz="2000" dirty="0" smtClean="0">
                <a:latin typeface="+mj-ea"/>
                <a:ea typeface="+mj-ea"/>
              </a:rPr>
              <a:t>年代末兴起于欧洲大陆，</a:t>
            </a:r>
            <a:r>
              <a:rPr lang="en-US" altLang="zh-CN" sz="2000" dirty="0" smtClean="0">
                <a:latin typeface="+mj-ea"/>
                <a:ea typeface="+mj-ea"/>
              </a:rPr>
              <a:t>70</a:t>
            </a:r>
            <a:r>
              <a:rPr lang="zh-CN" altLang="en-US" sz="2000" dirty="0" smtClean="0">
                <a:latin typeface="+mj-ea"/>
                <a:ea typeface="+mj-ea"/>
              </a:rPr>
              <a:t>年代前期达到鼎盛。最早进行艺术摇滚尝试的乐队是英国的“忧郁布鲁斯”乐队，另一支艺术摇滚风格的乐队“是”以擅长使用各种电子合成器和卓越的键盘演奏技巧闻名。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57567" y="1384077"/>
            <a:ext cx="4104456" cy="4247317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    重金属是盛行于</a:t>
            </a:r>
            <a:r>
              <a:rPr lang="en-US" altLang="zh-CN" sz="2000" dirty="0" smtClean="0">
                <a:latin typeface="+mj-ea"/>
                <a:ea typeface="+mj-ea"/>
              </a:rPr>
              <a:t>20</a:t>
            </a:r>
            <a:r>
              <a:rPr lang="zh-CN" altLang="en-US" sz="2000" dirty="0" smtClean="0">
                <a:latin typeface="+mj-ea"/>
                <a:ea typeface="+mj-ea"/>
              </a:rPr>
              <a:t>世纪</a:t>
            </a:r>
            <a:r>
              <a:rPr lang="en-US" altLang="zh-CN" sz="2000" dirty="0" smtClean="0">
                <a:latin typeface="+mj-ea"/>
                <a:ea typeface="+mj-ea"/>
              </a:rPr>
              <a:t>70</a:t>
            </a:r>
            <a:r>
              <a:rPr lang="zh-CN" altLang="en-US" sz="2000" dirty="0" smtClean="0">
                <a:latin typeface="+mj-ea"/>
                <a:ea typeface="+mj-ea"/>
              </a:rPr>
              <a:t>年代的一种摇滚音乐风格，它继承了硬摇滚叛逆、强硬的音乐风格，不修边幅的形象，嘶喊般的演唱，宣扬暴力、性、毒品的内容，并进行更极端的发展。</a:t>
            </a:r>
            <a:r>
              <a:rPr lang="en-US" altLang="zh-CN" sz="2000" dirty="0" smtClean="0">
                <a:latin typeface="+mj-ea"/>
                <a:ea typeface="+mj-ea"/>
              </a:rPr>
              <a:t>70</a:t>
            </a:r>
            <a:r>
              <a:rPr lang="zh-CN" altLang="en-US" sz="2000" dirty="0" smtClean="0">
                <a:latin typeface="+mj-ea"/>
                <a:ea typeface="+mj-ea"/>
              </a:rPr>
              <a:t>年代最重要的两支重金属乐队是来自英国的“莱德</a:t>
            </a:r>
            <a:r>
              <a:rPr lang="en-US" altLang="zh-CN" sz="2000" dirty="0" smtClean="0">
                <a:latin typeface="+mj-ea"/>
                <a:ea typeface="+mj-ea"/>
              </a:rPr>
              <a:t>•</a:t>
            </a:r>
            <a:r>
              <a:rPr lang="zh-CN" altLang="en-US" sz="2000" dirty="0" smtClean="0">
                <a:latin typeface="+mj-ea"/>
                <a:ea typeface="+mj-ea"/>
              </a:rPr>
              <a:t>泽普林”乐队和“黑色安息日”乐队。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pic>
        <p:nvPicPr>
          <p:cNvPr id="9" name="图片 8" descr="花边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43412" y="1339850"/>
            <a:ext cx="3642147" cy="42926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 摇滚乐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61023" y="2104157"/>
            <a:ext cx="6429375" cy="23285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    乡村摇滚是</a:t>
            </a:r>
            <a:r>
              <a:rPr lang="en-US" altLang="zh-CN" sz="2000" dirty="0" smtClean="0">
                <a:latin typeface="+mj-ea"/>
                <a:ea typeface="+mj-ea"/>
              </a:rPr>
              <a:t>20</a:t>
            </a:r>
            <a:r>
              <a:rPr lang="zh-CN" altLang="en-US" sz="2000" dirty="0" smtClean="0">
                <a:latin typeface="+mj-ea"/>
                <a:ea typeface="+mj-ea"/>
              </a:rPr>
              <a:t>世纪</a:t>
            </a:r>
            <a:r>
              <a:rPr lang="en-US" altLang="zh-CN" sz="2000" dirty="0" smtClean="0">
                <a:latin typeface="+mj-ea"/>
                <a:ea typeface="+mj-ea"/>
              </a:rPr>
              <a:t>60</a:t>
            </a:r>
            <a:r>
              <a:rPr lang="zh-CN" altLang="en-US" sz="2000" dirty="0" smtClean="0">
                <a:latin typeface="+mj-ea"/>
                <a:ea typeface="+mj-ea"/>
              </a:rPr>
              <a:t>年代末</a:t>
            </a:r>
            <a:r>
              <a:rPr lang="en-US" altLang="zh-CN" sz="2000" dirty="0" smtClean="0">
                <a:latin typeface="+mj-ea"/>
                <a:ea typeface="+mj-ea"/>
              </a:rPr>
              <a:t>70</a:t>
            </a:r>
            <a:r>
              <a:rPr lang="zh-CN" altLang="en-US" sz="2000" dirty="0" smtClean="0">
                <a:latin typeface="+mj-ea"/>
                <a:ea typeface="+mj-ea"/>
              </a:rPr>
              <a:t>年代初在美国加利福尼亚发展起来的一种摇滚风格，它把乡村音乐的旋律、和声与摇滚乐的节奏、乐器结合在一起，从而赋予了传统乡村音乐更多的现代摇滚的反叛气质。来自美国的“老鹰”乐队是商业上最成功的乡村摇滚乐队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pic>
        <p:nvPicPr>
          <p:cNvPr id="8" name="图片 7" descr="花边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8695" y="4696445"/>
            <a:ext cx="3100062" cy="2201044"/>
          </a:xfrm>
          <a:prstGeom prst="rect">
            <a:avLst/>
          </a:prstGeom>
        </p:spPr>
      </p:pic>
      <p:pic>
        <p:nvPicPr>
          <p:cNvPr id="9" name="图片 8" descr="花边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381703" y="4603555"/>
            <a:ext cx="3195853" cy="2269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  摇滚乐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88815" y="1312069"/>
            <a:ext cx="103691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    20</a:t>
            </a:r>
            <a:r>
              <a:rPr lang="zh-CN" altLang="en-US" sz="2000" dirty="0" smtClean="0">
                <a:latin typeface="+mj-ea"/>
                <a:ea typeface="+mj-ea"/>
              </a:rPr>
              <a:t>世纪</a:t>
            </a:r>
            <a:r>
              <a:rPr lang="en-US" altLang="zh-CN" sz="2000" dirty="0" smtClean="0">
                <a:latin typeface="+mj-ea"/>
                <a:ea typeface="+mj-ea"/>
              </a:rPr>
              <a:t>70</a:t>
            </a:r>
            <a:r>
              <a:rPr lang="zh-CN" altLang="en-US" sz="2000" dirty="0" smtClean="0">
                <a:latin typeface="+mj-ea"/>
                <a:ea typeface="+mj-ea"/>
              </a:rPr>
              <a:t>年代，英国出现了“朋克摇滚”。最重要的朋克乐队是成立于</a:t>
            </a:r>
            <a:r>
              <a:rPr lang="en-US" altLang="zh-CN" sz="2000" dirty="0" smtClean="0">
                <a:latin typeface="+mj-ea"/>
                <a:ea typeface="+mj-ea"/>
              </a:rPr>
              <a:t>1975</a:t>
            </a:r>
            <a:r>
              <a:rPr lang="zh-CN" altLang="en-US" sz="2000" dirty="0" smtClean="0">
                <a:latin typeface="+mj-ea"/>
                <a:ea typeface="+mj-ea"/>
              </a:rPr>
              <a:t>年的“性手枪”，他们的首张单曲</a:t>
            </a:r>
            <a:r>
              <a:rPr lang="en-US" altLang="zh-CN" sz="2000" dirty="0" smtClean="0">
                <a:latin typeface="+mj-ea"/>
                <a:ea typeface="+mj-ea"/>
              </a:rPr>
              <a:t>《</a:t>
            </a:r>
            <a:r>
              <a:rPr lang="zh-CN" altLang="en-US" sz="2000" dirty="0" smtClean="0">
                <a:latin typeface="+mj-ea"/>
                <a:ea typeface="+mj-ea"/>
              </a:rPr>
              <a:t>英国无政府主义</a:t>
            </a:r>
            <a:r>
              <a:rPr lang="en-US" altLang="zh-CN" sz="2000" dirty="0" smtClean="0">
                <a:latin typeface="+mj-ea"/>
                <a:ea typeface="+mj-ea"/>
              </a:rPr>
              <a:t>》</a:t>
            </a:r>
            <a:r>
              <a:rPr lang="zh-CN" altLang="en-US" sz="2000" dirty="0" smtClean="0">
                <a:latin typeface="+mj-ea"/>
                <a:ea typeface="+mj-ea"/>
              </a:rPr>
              <a:t>曾因抨击英国政府遭禁播，专辑</a:t>
            </a:r>
            <a:r>
              <a:rPr lang="en-US" altLang="zh-CN" sz="2000" dirty="0" smtClean="0">
                <a:latin typeface="+mj-ea"/>
                <a:ea typeface="+mj-ea"/>
              </a:rPr>
              <a:t>《</a:t>
            </a:r>
            <a:r>
              <a:rPr lang="zh-CN" altLang="en-US" sz="2000" dirty="0" smtClean="0">
                <a:latin typeface="+mj-ea"/>
                <a:ea typeface="+mj-ea"/>
              </a:rPr>
              <a:t>别在意那玩意，这里有性手枪</a:t>
            </a:r>
            <a:r>
              <a:rPr lang="en-US" altLang="zh-CN" sz="2000" dirty="0" smtClean="0">
                <a:latin typeface="+mj-ea"/>
                <a:ea typeface="+mj-ea"/>
              </a:rPr>
              <a:t>》</a:t>
            </a:r>
            <a:r>
              <a:rPr lang="zh-CN" altLang="en-US" sz="2000" dirty="0" smtClean="0">
                <a:latin typeface="+mj-ea"/>
                <a:ea typeface="+mj-ea"/>
              </a:rPr>
              <a:t>更在社会上掀起轩然大波。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6807" y="4048373"/>
            <a:ext cx="1044116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    20</a:t>
            </a:r>
            <a:r>
              <a:rPr lang="zh-CN" altLang="en-US" sz="2000" dirty="0" smtClean="0">
                <a:latin typeface="+mj-ea"/>
                <a:ea typeface="+mj-ea"/>
              </a:rPr>
              <a:t>世纪</a:t>
            </a:r>
            <a:r>
              <a:rPr lang="en-US" altLang="zh-CN" sz="2000" dirty="0" smtClean="0">
                <a:latin typeface="+mj-ea"/>
                <a:ea typeface="+mj-ea"/>
              </a:rPr>
              <a:t>80</a:t>
            </a:r>
            <a:r>
              <a:rPr lang="zh-CN" altLang="en-US" sz="2000" dirty="0" smtClean="0">
                <a:latin typeface="+mj-ea"/>
                <a:ea typeface="+mj-ea"/>
              </a:rPr>
              <a:t>年代后期，摇滚乐领域中出现许多个性鲜明的歌手和乐队。迈克尔</a:t>
            </a:r>
            <a:r>
              <a:rPr lang="en-US" altLang="zh-CN" sz="2000" dirty="0" smtClean="0">
                <a:latin typeface="+mj-ea"/>
                <a:ea typeface="+mj-ea"/>
              </a:rPr>
              <a:t>•</a:t>
            </a:r>
            <a:r>
              <a:rPr lang="zh-CN" altLang="en-US" sz="2000" dirty="0" smtClean="0">
                <a:latin typeface="+mj-ea"/>
                <a:ea typeface="+mj-ea"/>
              </a:rPr>
              <a:t>杰克逊是当时最著名的偶像歌星之一。埃尔顿</a:t>
            </a:r>
            <a:r>
              <a:rPr lang="en-US" altLang="zh-CN" sz="2000" dirty="0" smtClean="0">
                <a:latin typeface="+mj-ea"/>
                <a:ea typeface="+mj-ea"/>
              </a:rPr>
              <a:t>•</a:t>
            </a:r>
            <a:r>
              <a:rPr lang="zh-CN" altLang="en-US" sz="2000" dirty="0" smtClean="0">
                <a:latin typeface="+mj-ea"/>
                <a:ea typeface="+mj-ea"/>
              </a:rPr>
              <a:t>约翰因迪士尼动画片</a:t>
            </a:r>
            <a:r>
              <a:rPr lang="en-US" altLang="zh-CN" sz="2000" dirty="0" smtClean="0">
                <a:latin typeface="+mj-ea"/>
                <a:ea typeface="+mj-ea"/>
              </a:rPr>
              <a:t>《</a:t>
            </a:r>
            <a:r>
              <a:rPr lang="zh-CN" altLang="en-US" sz="2000" dirty="0" smtClean="0">
                <a:latin typeface="+mj-ea"/>
                <a:ea typeface="+mj-ea"/>
              </a:rPr>
              <a:t>狮子王</a:t>
            </a:r>
            <a:r>
              <a:rPr lang="en-US" altLang="zh-CN" sz="2000" dirty="0" smtClean="0">
                <a:latin typeface="+mj-ea"/>
                <a:ea typeface="+mj-ea"/>
              </a:rPr>
              <a:t>》</a:t>
            </a:r>
            <a:r>
              <a:rPr lang="zh-CN" altLang="en-US" sz="2000" dirty="0" smtClean="0">
                <a:latin typeface="+mj-ea"/>
                <a:ea typeface="+mj-ea"/>
              </a:rPr>
              <a:t>中的插曲</a:t>
            </a:r>
            <a:r>
              <a:rPr lang="en-US" altLang="zh-CN" sz="2000" dirty="0" smtClean="0">
                <a:latin typeface="+mj-ea"/>
                <a:ea typeface="+mj-ea"/>
              </a:rPr>
              <a:t>《</a:t>
            </a:r>
            <a:r>
              <a:rPr lang="zh-CN" altLang="en-US" sz="2000" dirty="0" smtClean="0">
                <a:latin typeface="+mj-ea"/>
                <a:ea typeface="+mj-ea"/>
              </a:rPr>
              <a:t>今夜你是否感受到了爱</a:t>
            </a:r>
            <a:r>
              <a:rPr lang="en-US" altLang="zh-CN" sz="2000" dirty="0" smtClean="0">
                <a:latin typeface="+mj-ea"/>
                <a:ea typeface="+mj-ea"/>
              </a:rPr>
              <a:t>》</a:t>
            </a:r>
            <a:r>
              <a:rPr lang="zh-CN" altLang="en-US" sz="2000" dirty="0" smtClean="0">
                <a:latin typeface="+mj-ea"/>
                <a:ea typeface="+mj-ea"/>
              </a:rPr>
              <a:t>获得奥斯卡最佳音乐歌曲奖和格莱美最佳流行男歌手称号。麦当娜则是</a:t>
            </a:r>
            <a:r>
              <a:rPr lang="en-US" altLang="zh-CN" sz="2000" dirty="0" smtClean="0">
                <a:latin typeface="+mj-ea"/>
                <a:ea typeface="+mj-ea"/>
              </a:rPr>
              <a:t>20</a:t>
            </a:r>
            <a:r>
              <a:rPr lang="zh-CN" altLang="en-US" sz="2000" dirty="0" smtClean="0">
                <a:latin typeface="+mj-ea"/>
                <a:ea typeface="+mj-ea"/>
              </a:rPr>
              <a:t>世纪</a:t>
            </a:r>
            <a:r>
              <a:rPr lang="en-US" altLang="zh-CN" sz="2000" dirty="0" smtClean="0">
                <a:latin typeface="+mj-ea"/>
                <a:ea typeface="+mj-ea"/>
              </a:rPr>
              <a:t>80</a:t>
            </a:r>
            <a:r>
              <a:rPr lang="zh-CN" altLang="en-US" sz="2000" dirty="0" smtClean="0">
                <a:latin typeface="+mj-ea"/>
                <a:ea typeface="+mj-ea"/>
              </a:rPr>
              <a:t>年代中期以后美国最著名的摇滚女星之一，她演唱的电影插曲</a:t>
            </a:r>
            <a:r>
              <a:rPr lang="en-US" altLang="zh-CN" sz="2000" dirty="0" smtClean="0">
                <a:latin typeface="+mj-ea"/>
                <a:ea typeface="+mj-ea"/>
              </a:rPr>
              <a:t>《</a:t>
            </a:r>
            <a:r>
              <a:rPr lang="zh-CN" altLang="en-US" sz="2000" dirty="0" smtClean="0">
                <a:latin typeface="+mj-ea"/>
                <a:ea typeface="+mj-ea"/>
              </a:rPr>
              <a:t>阿根廷别为我哭泣</a:t>
            </a:r>
            <a:r>
              <a:rPr lang="en-US" altLang="zh-CN" sz="2000" dirty="0" smtClean="0">
                <a:latin typeface="+mj-ea"/>
                <a:ea typeface="+mj-ea"/>
              </a:rPr>
              <a:t>》</a:t>
            </a:r>
            <a:r>
              <a:rPr lang="zh-CN" altLang="en-US" sz="2000" dirty="0" smtClean="0">
                <a:latin typeface="+mj-ea"/>
                <a:ea typeface="+mj-ea"/>
              </a:rPr>
              <a:t>成为热门歌曲。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pic>
        <p:nvPicPr>
          <p:cNvPr id="9" name="图片 8" descr="花边6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32831" y="2752229"/>
            <a:ext cx="2755707" cy="1577643"/>
          </a:xfrm>
          <a:prstGeom prst="rect">
            <a:avLst/>
          </a:prstGeom>
        </p:spPr>
      </p:pic>
      <p:pic>
        <p:nvPicPr>
          <p:cNvPr id="10" name="图片 9" descr="花边6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49255" y="2752229"/>
            <a:ext cx="2755707" cy="1577643"/>
          </a:xfrm>
          <a:prstGeom prst="rect">
            <a:avLst/>
          </a:prstGeom>
        </p:spPr>
      </p:pic>
      <p:pic>
        <p:nvPicPr>
          <p:cNvPr id="11" name="图片 10" descr="花边6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021663" y="2680221"/>
            <a:ext cx="2755707" cy="15776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音符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8695" y="4408413"/>
            <a:ext cx="2982669" cy="2464197"/>
          </a:xfrm>
          <a:prstGeom prst="rect">
            <a:avLst/>
          </a:prstGeom>
        </p:spPr>
      </p:pic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   轻音乐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00983" y="2032149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    轻音乐是相对内容庄严的严肃音乐而言的，泛指一切供人们娱乐消遣的音乐。它采用了介于古典音乐与通俗音乐之间的表现形式，格调高雅、温馨感人，通俗易懂、雅俗共赏的特点使它能够从一出现就受到广泛的欢迎并经久不衰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   轻音乐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751" y="1600101"/>
            <a:ext cx="7679183" cy="55399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20</a:t>
            </a:r>
            <a:r>
              <a:rPr lang="zh-CN" altLang="en-US" sz="2000" dirty="0" smtClean="0">
                <a:latin typeface="+mj-ea"/>
                <a:ea typeface="+mj-ea"/>
              </a:rPr>
              <a:t>世纪</a:t>
            </a:r>
            <a:r>
              <a:rPr lang="en-US" altLang="zh-CN" sz="2000" dirty="0" smtClean="0">
                <a:latin typeface="+mj-ea"/>
                <a:ea typeface="+mj-ea"/>
              </a:rPr>
              <a:t>30</a:t>
            </a:r>
            <a:r>
              <a:rPr lang="zh-CN" altLang="en-US" sz="2000" dirty="0" smtClean="0">
                <a:latin typeface="+mj-ea"/>
                <a:ea typeface="+mj-ea"/>
              </a:rPr>
              <a:t>年代后期，曼托瓦尼乐队的成立标志着轻音乐的诞生。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2751" y="2752229"/>
            <a:ext cx="11305256" cy="943528"/>
          </a:xfrm>
          <a:prstGeom prst="rect">
            <a:avLst/>
          </a:prstGeom>
          <a:solidFill>
            <a:srgbClr val="CCECFF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20</a:t>
            </a:r>
            <a:r>
              <a:rPr lang="zh-CN" altLang="en-US" sz="2000" dirty="0" smtClean="0">
                <a:latin typeface="+mj-ea"/>
                <a:ea typeface="+mj-ea"/>
              </a:rPr>
              <a:t>世纪</a:t>
            </a:r>
            <a:r>
              <a:rPr lang="en-US" altLang="zh-CN" sz="2000" dirty="0" smtClean="0">
                <a:latin typeface="+mj-ea"/>
                <a:ea typeface="+mj-ea"/>
              </a:rPr>
              <a:t>60—70 </a:t>
            </a:r>
            <a:r>
              <a:rPr lang="zh-CN" altLang="en-US" sz="2000" dirty="0" smtClean="0">
                <a:latin typeface="+mj-ea"/>
                <a:ea typeface="+mj-ea"/>
              </a:rPr>
              <a:t>年代达到全盛时期，许多乐队在欧美各地不断举办轻音乐演奏会，大量精美唱片畅销世界各地。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751" y="4336405"/>
            <a:ext cx="10657184" cy="553998"/>
          </a:xfrm>
          <a:prstGeom prst="rect">
            <a:avLst/>
          </a:prstGeom>
          <a:solidFill>
            <a:srgbClr val="CCCCFF"/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经典作品：</a:t>
            </a:r>
            <a:r>
              <a:rPr lang="en-US" altLang="zh-CN" sz="2000" dirty="0" smtClean="0">
                <a:latin typeface="+mj-ea"/>
                <a:ea typeface="+mj-ea"/>
              </a:rPr>
              <a:t>《</a:t>
            </a:r>
            <a:r>
              <a:rPr lang="zh-CN" altLang="en-US" sz="2000" dirty="0" smtClean="0">
                <a:latin typeface="+mj-ea"/>
                <a:ea typeface="+mj-ea"/>
              </a:rPr>
              <a:t>昨天</a:t>
            </a:r>
            <a:r>
              <a:rPr lang="en-US" altLang="zh-CN" sz="2000" dirty="0" smtClean="0">
                <a:latin typeface="+mj-ea"/>
                <a:ea typeface="+mj-ea"/>
              </a:rPr>
              <a:t>》《</a:t>
            </a:r>
            <a:r>
              <a:rPr lang="zh-CN" altLang="en-US" sz="2000" dirty="0" smtClean="0">
                <a:latin typeface="+mj-ea"/>
                <a:ea typeface="+mj-ea"/>
              </a:rPr>
              <a:t>雨中情</a:t>
            </a:r>
            <a:r>
              <a:rPr lang="en-US" altLang="zh-CN" sz="2000" dirty="0" smtClean="0">
                <a:latin typeface="+mj-ea"/>
                <a:ea typeface="+mj-ea"/>
              </a:rPr>
              <a:t>》《</a:t>
            </a:r>
            <a:r>
              <a:rPr lang="zh-CN" altLang="en-US" sz="2000" dirty="0" smtClean="0">
                <a:latin typeface="+mj-ea"/>
                <a:ea typeface="+mj-ea"/>
              </a:rPr>
              <a:t>月亮河</a:t>
            </a:r>
            <a:r>
              <a:rPr lang="en-US" altLang="zh-CN" sz="2000" dirty="0" smtClean="0">
                <a:latin typeface="+mj-ea"/>
                <a:ea typeface="+mj-ea"/>
              </a:rPr>
              <a:t>》《</a:t>
            </a:r>
            <a:r>
              <a:rPr lang="zh-CN" altLang="en-US" sz="2000" dirty="0" smtClean="0">
                <a:latin typeface="+mj-ea"/>
                <a:ea typeface="+mj-ea"/>
              </a:rPr>
              <a:t>爱情故事</a:t>
            </a:r>
            <a:r>
              <a:rPr lang="en-US" altLang="zh-CN" sz="2000" dirty="0" smtClean="0">
                <a:latin typeface="+mj-ea"/>
                <a:ea typeface="+mj-ea"/>
              </a:rPr>
              <a:t>》《</a:t>
            </a:r>
            <a:r>
              <a:rPr lang="zh-CN" altLang="en-US" sz="2000" dirty="0" smtClean="0">
                <a:latin typeface="+mj-ea"/>
                <a:ea typeface="+mj-ea"/>
              </a:rPr>
              <a:t>回忆</a:t>
            </a:r>
            <a:r>
              <a:rPr lang="en-US" altLang="zh-CN" sz="2000" dirty="0" smtClean="0">
                <a:latin typeface="+mj-ea"/>
                <a:ea typeface="+mj-ea"/>
              </a:rPr>
              <a:t>》《</a:t>
            </a:r>
            <a:r>
              <a:rPr lang="zh-CN" altLang="en-US" sz="2000" dirty="0" smtClean="0">
                <a:latin typeface="+mj-ea"/>
                <a:ea typeface="+mj-ea"/>
              </a:rPr>
              <a:t>阿根廷别为我哭泣</a:t>
            </a:r>
            <a:r>
              <a:rPr lang="en-US" altLang="zh-CN" sz="2000" dirty="0" smtClean="0">
                <a:latin typeface="+mj-ea"/>
                <a:ea typeface="+mj-ea"/>
              </a:rPr>
              <a:t>》</a:t>
            </a:r>
            <a:r>
              <a:rPr lang="zh-CN" altLang="en-US" sz="2000" dirty="0" smtClean="0">
                <a:latin typeface="+mj-ea"/>
                <a:ea typeface="+mj-ea"/>
              </a:rPr>
              <a:t>等。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pic>
        <p:nvPicPr>
          <p:cNvPr id="10" name="图片 9" descr="音符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657704">
            <a:off x="8412514" y="5431445"/>
            <a:ext cx="1800200" cy="1339485"/>
          </a:xfrm>
          <a:prstGeom prst="rect">
            <a:avLst/>
          </a:prstGeom>
        </p:spPr>
      </p:pic>
      <p:pic>
        <p:nvPicPr>
          <p:cNvPr id="11" name="图片 10" descr="音符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1385636">
            <a:off x="10202297" y="5415410"/>
            <a:ext cx="1800200" cy="13394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   轻音乐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56767" y="808013"/>
            <a:ext cx="3096344" cy="4217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172791" y="5128493"/>
            <a:ext cx="27238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保罗</a:t>
            </a:r>
            <a:r>
              <a:rPr lang="en-US" altLang="zh-CN" dirty="0" smtClean="0">
                <a:latin typeface="+mj-ea"/>
                <a:ea typeface="+mj-ea"/>
              </a:rPr>
              <a:t>• </a:t>
            </a:r>
            <a:r>
              <a:rPr lang="zh-CN" altLang="en-US" dirty="0" smtClean="0">
                <a:latin typeface="+mj-ea"/>
                <a:ea typeface="+mj-ea"/>
              </a:rPr>
              <a:t>莫里埃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zh-CN" altLang="en-US" dirty="0" smtClean="0">
                <a:latin typeface="+mj-ea"/>
                <a:ea typeface="+mj-ea"/>
              </a:rPr>
              <a:t>成名作</a:t>
            </a:r>
            <a:r>
              <a:rPr lang="en-US" altLang="zh-CN" dirty="0" smtClean="0">
                <a:latin typeface="+mj-ea"/>
                <a:ea typeface="+mj-ea"/>
              </a:rPr>
              <a:t>《</a:t>
            </a:r>
            <a:r>
              <a:rPr lang="zh-CN" altLang="en-US" dirty="0" smtClean="0">
                <a:latin typeface="+mj-ea"/>
                <a:ea typeface="+mj-ea"/>
              </a:rPr>
              <a:t>爱情是蓝色的</a:t>
            </a:r>
            <a:r>
              <a:rPr lang="en-US" altLang="zh-CN" dirty="0" smtClean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1223" y="2320181"/>
            <a:ext cx="2835944" cy="3883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4557167" y="6280621"/>
            <a:ext cx="41088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法国通俗钢琴家理查德</a:t>
            </a:r>
            <a:r>
              <a:rPr lang="en-US" altLang="zh-CN" dirty="0" smtClean="0">
                <a:latin typeface="+mj-ea"/>
                <a:ea typeface="+mj-ea"/>
              </a:rPr>
              <a:t>• </a:t>
            </a:r>
            <a:r>
              <a:rPr lang="zh-CN" altLang="en-US" dirty="0" smtClean="0">
                <a:latin typeface="+mj-ea"/>
                <a:ea typeface="+mj-ea"/>
              </a:rPr>
              <a:t>克莱德曼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zh-CN" altLang="en-US" dirty="0" smtClean="0">
                <a:latin typeface="+mj-ea"/>
                <a:ea typeface="+mj-ea"/>
              </a:rPr>
              <a:t>代表作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秋日的私语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梦中的婚礼</a:t>
            </a:r>
            <a:r>
              <a:rPr lang="en-US" altLang="zh-CN" dirty="0" smtClean="0"/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7607" y="1168053"/>
            <a:ext cx="3760543" cy="323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9021663" y="4552429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美国萨克斯演奏家肯尼</a:t>
            </a:r>
            <a:r>
              <a:rPr lang="en-US" altLang="zh-CN" dirty="0" smtClean="0">
                <a:latin typeface="+mj-ea"/>
                <a:ea typeface="+mj-ea"/>
              </a:rPr>
              <a:t>• </a:t>
            </a:r>
            <a:r>
              <a:rPr lang="zh-CN" altLang="en-US" dirty="0" smtClean="0">
                <a:latin typeface="+mj-ea"/>
                <a:ea typeface="+mj-ea"/>
              </a:rPr>
              <a:t>基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zh-CN" altLang="en-US" dirty="0" smtClean="0">
                <a:latin typeface="+mj-ea"/>
                <a:ea typeface="+mj-ea"/>
              </a:rPr>
              <a:t>代表作</a:t>
            </a:r>
            <a:r>
              <a:rPr lang="en-US" altLang="zh-CN" dirty="0" smtClean="0">
                <a:latin typeface="+mj-ea"/>
                <a:ea typeface="+mj-ea"/>
              </a:rPr>
              <a:t>《</a:t>
            </a:r>
            <a:r>
              <a:rPr lang="zh-CN" altLang="en-US" dirty="0" smtClean="0">
                <a:latin typeface="+mj-ea"/>
                <a:ea typeface="+mj-ea"/>
              </a:rPr>
              <a:t>回家</a:t>
            </a:r>
            <a:r>
              <a:rPr lang="en-US" altLang="zh-CN" dirty="0" smtClean="0">
                <a:latin typeface="+mj-ea"/>
                <a:ea typeface="+mj-ea"/>
              </a:rPr>
              <a:t>》《</a:t>
            </a:r>
            <a:r>
              <a:rPr lang="zh-CN" altLang="en-US" dirty="0" smtClean="0">
                <a:latin typeface="+mj-ea"/>
                <a:ea typeface="+mj-ea"/>
              </a:rPr>
              <a:t>茉莉花</a:t>
            </a:r>
            <a:r>
              <a:rPr lang="en-US" altLang="zh-CN" dirty="0" smtClean="0">
                <a:latin typeface="+mj-ea"/>
                <a:ea typeface="+mj-ea"/>
              </a:rPr>
              <a:t>》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音符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669735" y="4048373"/>
            <a:ext cx="2897815" cy="2824237"/>
          </a:xfrm>
          <a:prstGeom prst="rect">
            <a:avLst/>
          </a:prstGeom>
        </p:spPr>
      </p:pic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五   新世纪音乐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6927" y="2176165"/>
            <a:ext cx="792088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    20</a:t>
            </a:r>
            <a:r>
              <a:rPr lang="zh-CN" altLang="en-US" sz="2000" dirty="0" smtClean="0">
                <a:latin typeface="+mj-ea"/>
                <a:ea typeface="+mj-ea"/>
              </a:rPr>
              <a:t>世纪</a:t>
            </a:r>
            <a:r>
              <a:rPr lang="en-US" altLang="zh-CN" sz="2000" dirty="0" smtClean="0">
                <a:latin typeface="+mj-ea"/>
                <a:ea typeface="+mj-ea"/>
              </a:rPr>
              <a:t>60</a:t>
            </a:r>
            <a:r>
              <a:rPr lang="zh-CN" altLang="en-US" sz="2000" dirty="0" smtClean="0">
                <a:latin typeface="+mj-ea"/>
                <a:ea typeface="+mj-ea"/>
              </a:rPr>
              <a:t>年代末期，随着电子音乐技术的发展，德国一些音乐家将电子合成器音响的概念融入原音演奏或即兴表演，启迪了许多新晋音乐家运用更多元的手法开拓新的领域，人们把这种非流行非古典且具有实验性质的音乐风格取名为</a:t>
            </a:r>
            <a:r>
              <a:rPr lang="en-US" altLang="zh-CN" sz="2000" dirty="0" smtClean="0">
                <a:latin typeface="+mj-ea"/>
                <a:ea typeface="+mj-ea"/>
              </a:rPr>
              <a:t>New Age Music</a:t>
            </a:r>
            <a:r>
              <a:rPr lang="zh-CN" altLang="en-US" sz="2000" dirty="0" smtClean="0">
                <a:latin typeface="+mj-ea"/>
                <a:ea typeface="+mj-ea"/>
              </a:rPr>
              <a:t>，翻译为“新世纪音乐”或“新时代音乐”。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8"/>
          <p:cNvSpPr/>
          <p:nvPr/>
        </p:nvSpPr>
        <p:spPr bwMode="auto">
          <a:xfrm>
            <a:off x="2016828" y="1798034"/>
            <a:ext cx="3548451" cy="3546483"/>
          </a:xfrm>
          <a:custGeom>
            <a:avLst/>
            <a:gdLst>
              <a:gd name="T0" fmla="*/ 929 w 1857"/>
              <a:gd name="T1" fmla="*/ 0 h 1855"/>
              <a:gd name="T2" fmla="*/ 1857 w 1857"/>
              <a:gd name="T3" fmla="*/ 928 h 1855"/>
              <a:gd name="T4" fmla="*/ 929 w 1857"/>
              <a:gd name="T5" fmla="*/ 1855 h 1855"/>
              <a:gd name="T6" fmla="*/ 0 w 1857"/>
              <a:gd name="T7" fmla="*/ 928 h 1855"/>
              <a:gd name="T8" fmla="*/ 929 w 1857"/>
              <a:gd name="T9" fmla="*/ 0 h 1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55">
                <a:moveTo>
                  <a:pt x="929" y="0"/>
                </a:moveTo>
                <a:lnTo>
                  <a:pt x="1857" y="928"/>
                </a:lnTo>
                <a:lnTo>
                  <a:pt x="929" y="1855"/>
                </a:lnTo>
                <a:lnTo>
                  <a:pt x="0" y="928"/>
                </a:lnTo>
                <a:lnTo>
                  <a:pt x="929" y="0"/>
                </a:lnTo>
                <a:close/>
              </a:path>
            </a:pathLst>
          </a:custGeom>
          <a:solidFill>
            <a:srgbClr val="00B0F0"/>
          </a:solidFill>
          <a:ln w="0">
            <a:noFill/>
            <a:prstDash val="solid"/>
            <a:round/>
          </a:ln>
        </p:spPr>
        <p:txBody>
          <a:bodyPr vert="horz" wrap="square" lIns="128573" tIns="64286" rIns="128573" bIns="64286" numCol="1" anchor="t" anchorCtr="0" compatLnSpc="1"/>
          <a:lstStyle/>
          <a:p>
            <a:endParaRPr lang="zh-CN" altLang="en-US" sz="200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72991" y="3184277"/>
            <a:ext cx="16960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一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13351" y="3040261"/>
            <a:ext cx="403244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流行音乐概述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50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五   新世纪音乐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40743" y="2248173"/>
            <a:ext cx="3496022" cy="3464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2036887" y="58485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恩雅﻿</a:t>
            </a:r>
            <a:endParaRPr lang="zh-CN" alt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3191" y="1312069"/>
            <a:ext cx="3672408" cy="365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6429375" y="505648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雅尼</a:t>
            </a:r>
            <a:endParaRPr lang="zh-CN" altLang="en-US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49655" y="2176165"/>
            <a:ext cx="305428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0245799" y="628062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久石让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鉴赏曲目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 descr="什锦菜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549055" y="1168053"/>
            <a:ext cx="5885887" cy="56325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鉴赏曲目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昨日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12951" y="952029"/>
            <a:ext cx="7611667" cy="57978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59758" y="3603129"/>
            <a:ext cx="5040560" cy="738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中国流行音乐鉴赏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35350" y="1903487"/>
            <a:ext cx="1696079" cy="156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en-US" altLang="zh-CN" sz="10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内地流行音乐发展概况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8775" y="2392189"/>
            <a:ext cx="64807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20</a:t>
            </a:r>
            <a:r>
              <a:rPr lang="zh-CN" altLang="en-US" sz="2200" dirty="0" smtClean="0">
                <a:latin typeface="+mj-ea"/>
                <a:ea typeface="+mj-ea"/>
              </a:rPr>
              <a:t>年代，以黎锦晖为代表的音乐家成为中国流行音乐的奠基人。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10" name="图片 9" descr="黎锦晖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09495" y="2392189"/>
            <a:ext cx="4070176" cy="287625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28775" y="4048373"/>
            <a:ext cx="6429375" cy="10286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早期流行音乐作品</a:t>
            </a:r>
            <a:r>
              <a:rPr lang="en-US" altLang="zh-CN" sz="2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毛毛雨</a:t>
            </a:r>
            <a:r>
              <a:rPr lang="en-US" altLang="zh-CN" sz="2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妹妹我爱你</a:t>
            </a:r>
            <a:r>
              <a:rPr lang="en-US" altLang="zh-CN" sz="2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标志着中国流行音乐的诞生。</a:t>
            </a:r>
            <a:endParaRPr lang="zh-CN" altLang="en-US" sz="2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内地流行音乐发展概况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32831" y="2536205"/>
            <a:ext cx="9073008" cy="2122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黎锦光的代表作有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夜来香</a:t>
            </a:r>
            <a:r>
              <a:rPr lang="en-US" altLang="zh-CN" sz="2200" dirty="0" smtClean="0">
                <a:latin typeface="+mj-ea"/>
                <a:ea typeface="+mj-ea"/>
              </a:rPr>
              <a:t>》《</a:t>
            </a:r>
            <a:r>
              <a:rPr lang="zh-CN" altLang="en-US" sz="2200" dirty="0" smtClean="0">
                <a:latin typeface="+mj-ea"/>
                <a:ea typeface="+mj-ea"/>
              </a:rPr>
              <a:t>采槟榔</a:t>
            </a:r>
            <a:r>
              <a:rPr lang="en-US" altLang="zh-CN" sz="2200" dirty="0" smtClean="0">
                <a:latin typeface="+mj-ea"/>
                <a:ea typeface="+mj-ea"/>
              </a:rPr>
              <a:t>》《</a:t>
            </a:r>
            <a:r>
              <a:rPr lang="zh-CN" altLang="en-US" sz="2200" dirty="0" smtClean="0">
                <a:latin typeface="+mj-ea"/>
                <a:ea typeface="+mj-ea"/>
              </a:rPr>
              <a:t>五月的风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等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陈歌辛的代表作有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蔷薇处处开</a:t>
            </a:r>
            <a:r>
              <a:rPr lang="en-US" altLang="zh-CN" sz="2200" dirty="0" smtClean="0">
                <a:latin typeface="+mj-ea"/>
                <a:ea typeface="+mj-ea"/>
              </a:rPr>
              <a:t>》《</a:t>
            </a:r>
            <a:r>
              <a:rPr lang="zh-CN" altLang="en-US" sz="2200" dirty="0" smtClean="0">
                <a:latin typeface="+mj-ea"/>
                <a:ea typeface="+mj-ea"/>
              </a:rPr>
              <a:t>渔家女</a:t>
            </a:r>
            <a:r>
              <a:rPr lang="en-US" altLang="zh-CN" sz="2200" dirty="0" smtClean="0">
                <a:latin typeface="+mj-ea"/>
                <a:ea typeface="+mj-ea"/>
              </a:rPr>
              <a:t>》《</a:t>
            </a:r>
            <a:r>
              <a:rPr lang="zh-CN" altLang="en-US" sz="2200" dirty="0" smtClean="0">
                <a:latin typeface="+mj-ea"/>
                <a:ea typeface="+mj-ea"/>
              </a:rPr>
              <a:t>高岗上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等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贺绿汀的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四季歌</a:t>
            </a:r>
            <a:r>
              <a:rPr lang="en-US" altLang="zh-CN" sz="2200" dirty="0" smtClean="0">
                <a:latin typeface="+mj-ea"/>
                <a:ea typeface="+mj-ea"/>
              </a:rPr>
              <a:t>》《</a:t>
            </a:r>
            <a:r>
              <a:rPr lang="zh-CN" altLang="en-US" sz="2200" dirty="0" smtClean="0">
                <a:latin typeface="+mj-ea"/>
                <a:ea typeface="+mj-ea"/>
              </a:rPr>
              <a:t>天涯歌女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刘雪庵的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何日君再来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6847" y="1816125"/>
            <a:ext cx="2723823" cy="430887"/>
          </a:xfrm>
          <a:prstGeom prst="rect">
            <a:avLst/>
          </a:prstGeom>
          <a:solidFill>
            <a:srgbClr val="CC99FF"/>
          </a:solidFill>
        </p:spPr>
        <p:txBody>
          <a:bodyPr wrap="none">
            <a:spAutoFit/>
          </a:bodyPr>
          <a:lstStyle/>
          <a:p>
            <a:r>
              <a:rPr lang="en-US" altLang="zh-CN" sz="2200" dirty="0" smtClean="0">
                <a:latin typeface="+mj-ea"/>
                <a:ea typeface="+mj-ea"/>
              </a:rPr>
              <a:t>20 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30—40 </a:t>
            </a:r>
            <a:r>
              <a:rPr lang="zh-CN" altLang="en-US" sz="2200" dirty="0" smtClean="0">
                <a:latin typeface="+mj-ea"/>
                <a:ea typeface="+mj-ea"/>
              </a:rPr>
              <a:t>年代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9" name="图片 8" descr="周旋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309695" y="2176165"/>
            <a:ext cx="2135890" cy="309466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173791" y="534451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周璇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内地流行音乐发展概况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80903" y="2536205"/>
            <a:ext cx="3574727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王立平的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太阳岛上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张丕基的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乡恋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苏小明的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军港之夜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80903" y="1816125"/>
            <a:ext cx="3288080" cy="43088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US" altLang="zh-CN" sz="2200" dirty="0" smtClean="0">
                <a:latin typeface="+mj-ea"/>
                <a:ea typeface="+mj-ea"/>
              </a:rPr>
              <a:t>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70</a:t>
            </a:r>
            <a:r>
              <a:rPr lang="zh-CN" altLang="en-US" sz="2200" dirty="0" smtClean="0">
                <a:latin typeface="+mj-ea"/>
                <a:ea typeface="+mj-ea"/>
              </a:rPr>
              <a:t>年代末</a:t>
            </a:r>
            <a:r>
              <a:rPr lang="en-US" altLang="zh-CN" sz="2200" dirty="0" smtClean="0">
                <a:latin typeface="+mj-ea"/>
                <a:ea typeface="+mj-ea"/>
              </a:rPr>
              <a:t>80</a:t>
            </a:r>
            <a:r>
              <a:rPr lang="zh-CN" altLang="en-US" sz="2200" dirty="0" smtClean="0">
                <a:latin typeface="+mj-ea"/>
                <a:ea typeface="+mj-ea"/>
              </a:rPr>
              <a:t>年代初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9" name="图片 8" descr="苏小明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49455" y="1528093"/>
            <a:ext cx="3810000" cy="40290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733631" y="563254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苏小明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内地流行音乐发展概况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邓丽君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24919" y="1528093"/>
            <a:ext cx="3406038" cy="476845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56967" y="6352629"/>
            <a:ext cx="2483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邓丽君（</a:t>
            </a:r>
            <a:r>
              <a:rPr lang="en-US" altLang="zh-CN" dirty="0" smtClean="0"/>
              <a:t>1959—1995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29375" y="2176165"/>
            <a:ext cx="4824536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代表作品有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月亮代表我的心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、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小城故事</a:t>
            </a:r>
            <a:r>
              <a:rPr lang="en-US" altLang="zh-CN" sz="2200" dirty="0" smtClean="0">
                <a:latin typeface="+mj-ea"/>
                <a:ea typeface="+mj-ea"/>
              </a:rPr>
              <a:t>》《</a:t>
            </a:r>
            <a:r>
              <a:rPr lang="zh-CN" altLang="en-US" sz="2200" dirty="0" smtClean="0">
                <a:latin typeface="+mj-ea"/>
                <a:ea typeface="+mj-ea"/>
              </a:rPr>
              <a:t>甜蜜蜜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、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我只在乎你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 smtClean="0"/>
              <a:t>《</a:t>
            </a:r>
            <a:r>
              <a:rPr lang="zh-CN" altLang="en-US" sz="2400" dirty="0" smtClean="0"/>
              <a:t>何日君再来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漫步人生路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夜来香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空港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等。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内地流行音乐发展概况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36887" y="1528093"/>
            <a:ext cx="3711272" cy="430887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sz="2200" dirty="0" smtClean="0">
                <a:latin typeface="+mj-ea"/>
                <a:ea typeface="+mj-ea"/>
              </a:rPr>
              <a:t>20 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80 </a:t>
            </a:r>
            <a:r>
              <a:rPr lang="zh-CN" altLang="en-US" sz="2200" dirty="0" smtClean="0">
                <a:latin typeface="+mj-ea"/>
                <a:ea typeface="+mj-ea"/>
              </a:rPr>
              <a:t>年代末</a:t>
            </a:r>
            <a:r>
              <a:rPr lang="en-US" altLang="zh-CN" sz="2200" dirty="0" smtClean="0">
                <a:latin typeface="+mj-ea"/>
                <a:ea typeface="+mj-ea"/>
              </a:rPr>
              <a:t>90 </a:t>
            </a:r>
            <a:r>
              <a:rPr lang="zh-CN" altLang="en-US" sz="2200" dirty="0" smtClean="0">
                <a:latin typeface="+mj-ea"/>
                <a:ea typeface="+mj-ea"/>
              </a:rPr>
              <a:t>年代初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6887" y="2248173"/>
            <a:ext cx="972108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由郭峰作曲，陈哲、刘小林、王健、郭峰填词的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让世界充满爱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盛行一时。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9" name="图片 8" descr="手指 矢量图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44799" y="2176165"/>
            <a:ext cx="808013" cy="808013"/>
          </a:xfrm>
          <a:prstGeom prst="rect">
            <a:avLst/>
          </a:prstGeom>
        </p:spPr>
      </p:pic>
      <p:pic>
        <p:nvPicPr>
          <p:cNvPr id="10" name="图片 9" descr="手指 矢量图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44799" y="3328293"/>
            <a:ext cx="736005" cy="73600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036887" y="3112269"/>
            <a:ext cx="97930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崔健、王迪、刘元、梁和平等人组成的摇滚乐队首次向听众推出了摇滚乐的开山之作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一无所有</a:t>
            </a:r>
            <a:r>
              <a:rPr lang="en-US" altLang="zh-CN" sz="2200" dirty="0" smtClean="0">
                <a:latin typeface="+mj-ea"/>
                <a:ea typeface="+mj-ea"/>
              </a:rPr>
              <a:t>》《</a:t>
            </a:r>
            <a:r>
              <a:rPr lang="zh-CN" altLang="en-US" sz="2200" dirty="0" smtClean="0">
                <a:latin typeface="+mj-ea"/>
                <a:ea typeface="+mj-ea"/>
              </a:rPr>
              <a:t>不是我不明白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12" name="图片 11" descr="手指 矢量图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44799" y="4624437"/>
            <a:ext cx="736005" cy="73600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036887" y="4408413"/>
            <a:ext cx="97930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相继出现一大批摇滚乐队，如窦唯等人组成的“黑豹”乐队、蔚华等人组成的“呼吸”乐队及刘义君等人组成的“唐朝”乐队等。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14" name="图片 13" descr="手指 矢量图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44799" y="5920581"/>
            <a:ext cx="736005" cy="73600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036887" y="5704557"/>
            <a:ext cx="97210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出现引人注目的“西北风”，代表作品有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信天游</a:t>
            </a:r>
            <a:r>
              <a:rPr lang="en-US" altLang="zh-CN" sz="2200" dirty="0" smtClean="0">
                <a:latin typeface="+mj-ea"/>
                <a:ea typeface="+mj-ea"/>
              </a:rPr>
              <a:t>》《</a:t>
            </a:r>
            <a:r>
              <a:rPr lang="zh-CN" altLang="en-US" sz="2200" dirty="0" smtClean="0">
                <a:latin typeface="+mj-ea"/>
                <a:ea typeface="+mj-ea"/>
              </a:rPr>
              <a:t>黄土高坡</a:t>
            </a:r>
            <a:r>
              <a:rPr lang="en-US" altLang="zh-CN" sz="2200" dirty="0" smtClean="0">
                <a:latin typeface="+mj-ea"/>
                <a:ea typeface="+mj-ea"/>
              </a:rPr>
              <a:t>》《</a:t>
            </a:r>
            <a:r>
              <a:rPr lang="zh-CN" altLang="en-US" sz="2200" dirty="0" smtClean="0">
                <a:latin typeface="+mj-ea"/>
                <a:ea typeface="+mj-ea"/>
              </a:rPr>
              <a:t>我热恋的故乡</a:t>
            </a:r>
            <a:r>
              <a:rPr lang="en-US" altLang="zh-CN" sz="2200" dirty="0" smtClean="0">
                <a:latin typeface="+mj-ea"/>
                <a:ea typeface="+mj-ea"/>
              </a:rPr>
              <a:t>》《</a:t>
            </a:r>
            <a:r>
              <a:rPr lang="zh-CN" altLang="en-US" sz="2200" dirty="0" smtClean="0">
                <a:latin typeface="+mj-ea"/>
                <a:ea typeface="+mj-ea"/>
              </a:rPr>
              <a:t>酒神曲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等。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内地流行音乐发展概况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88815" y="1384077"/>
            <a:ext cx="2723823" cy="430887"/>
          </a:xfrm>
          <a:prstGeom prst="rect">
            <a:avLst/>
          </a:prstGeom>
          <a:solidFill>
            <a:srgbClr val="FFCCFF"/>
          </a:solidFill>
        </p:spPr>
        <p:txBody>
          <a:bodyPr wrap="none">
            <a:spAutoFit/>
          </a:bodyPr>
          <a:lstStyle/>
          <a:p>
            <a:r>
              <a:rPr lang="en-US" altLang="zh-CN" sz="2200" dirty="0" smtClean="0">
                <a:latin typeface="+mj-ea"/>
                <a:ea typeface="+mj-ea"/>
              </a:rPr>
              <a:t>20 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90 </a:t>
            </a:r>
            <a:r>
              <a:rPr lang="zh-CN" altLang="en-US" sz="2200" dirty="0" smtClean="0">
                <a:latin typeface="+mj-ea"/>
                <a:ea typeface="+mj-ea"/>
              </a:rPr>
              <a:t>年代以来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6807" y="2032149"/>
            <a:ext cx="6429375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200" dirty="0" smtClean="0">
                <a:latin typeface="+mj-ea"/>
                <a:ea typeface="+mj-ea"/>
              </a:rPr>
              <a:t>流行音乐形式越来越西化，出现了“韩流”现象。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8815" y="2608213"/>
            <a:ext cx="10585176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FF0000"/>
                </a:solidFill>
                <a:latin typeface="+mj-ea"/>
                <a:ea typeface="+mj-ea"/>
              </a:rPr>
              <a:t>这一时期代表性的人物和作品有：</a:t>
            </a:r>
            <a:endParaRPr lang="en-US" altLang="zh-CN" sz="2200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肖白作曲、王菲与那英演唱的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相约九八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，李杰作曲、孙楠演唱的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红旗飘飘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，浮克作曲、陈明演唱的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快乐老家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，“羽</a:t>
            </a:r>
            <a:r>
              <a:rPr lang="en-US" altLang="zh-CN" sz="2200" dirty="0" smtClean="0">
                <a:latin typeface="+mj-ea"/>
                <a:ea typeface="+mj-ea"/>
              </a:rPr>
              <a:t>•</a:t>
            </a:r>
            <a:r>
              <a:rPr lang="zh-CN" altLang="en-US" sz="2200" dirty="0" smtClean="0">
                <a:latin typeface="+mj-ea"/>
                <a:ea typeface="+mj-ea"/>
              </a:rPr>
              <a:t>泉”的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最美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，“水木年华”的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一生有你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，杨坤的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无所谓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，</a:t>
            </a:r>
            <a:r>
              <a:rPr lang="zh-CN" altLang="en-US" sz="2200" dirty="0" smtClean="0">
                <a:latin typeface="+mj-ea"/>
                <a:ea typeface="+mj-ea"/>
              </a:rPr>
              <a:t>等等。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这一时期还出现了不少摇滚乐队，如“花儿”“达达”“新裤子”等，他们被称为第三代摇滚音乐人。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</a:t>
            </a:r>
            <a:r>
              <a:rPr lang="zh-CN" altLang="en-US" sz="2200" dirty="0" smtClean="0">
                <a:latin typeface="+mj-ea"/>
                <a:ea typeface="+mj-ea"/>
              </a:rPr>
              <a:t>还出现了一些网络歌曲，如</a:t>
            </a:r>
            <a:r>
              <a:rPr lang="en-US" altLang="zh-CN" sz="2200" dirty="0" smtClean="0">
                <a:latin typeface="+mj-ea"/>
                <a:ea typeface="+mj-ea"/>
              </a:rPr>
              <a:t>《</a:t>
            </a:r>
            <a:r>
              <a:rPr lang="zh-CN" altLang="en-US" sz="2200" dirty="0" smtClean="0">
                <a:latin typeface="+mj-ea"/>
                <a:ea typeface="+mj-ea"/>
              </a:rPr>
              <a:t>老鼠爱大米</a:t>
            </a:r>
            <a:r>
              <a:rPr lang="en-US" altLang="zh-CN" sz="2200" dirty="0" smtClean="0">
                <a:latin typeface="+mj-ea"/>
                <a:ea typeface="+mj-ea"/>
              </a:rPr>
              <a:t>》《</a:t>
            </a:r>
            <a:r>
              <a:rPr lang="zh-CN" altLang="en-US" sz="2200" dirty="0" smtClean="0">
                <a:latin typeface="+mj-ea"/>
                <a:ea typeface="+mj-ea"/>
              </a:rPr>
              <a:t>两只蝴蝶</a:t>
            </a:r>
            <a:r>
              <a:rPr lang="en-US" altLang="zh-CN" sz="2200" dirty="0" smtClean="0">
                <a:latin typeface="+mj-ea"/>
                <a:ea typeface="+mj-ea"/>
              </a:rPr>
              <a:t>》《</a:t>
            </a:r>
            <a:r>
              <a:rPr lang="zh-CN" altLang="en-US" sz="2200" dirty="0" smtClean="0">
                <a:latin typeface="+mj-ea"/>
                <a:ea typeface="+mj-ea"/>
              </a:rPr>
              <a:t>东北人都是活雷锋</a:t>
            </a:r>
            <a:r>
              <a:rPr lang="en-US" altLang="zh-CN" sz="2200" dirty="0" smtClean="0">
                <a:latin typeface="+mj-ea"/>
                <a:ea typeface="+mj-ea"/>
              </a:rPr>
              <a:t>》</a:t>
            </a:r>
            <a:r>
              <a:rPr lang="zh-CN" altLang="en-US" sz="2200" dirty="0" smtClean="0">
                <a:latin typeface="+mj-ea"/>
                <a:ea typeface="+mj-ea"/>
              </a:rPr>
              <a:t>等，并产生了一定的影响。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流行音乐概述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十字星 7"/>
          <p:cNvSpPr/>
          <p:nvPr/>
        </p:nvSpPr>
        <p:spPr>
          <a:xfrm>
            <a:off x="1388815" y="1312069"/>
            <a:ext cx="432048" cy="504056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16807" y="1312069"/>
            <a:ext cx="1022513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“流行音乐”一词源自英文的“</a:t>
            </a:r>
            <a:r>
              <a:rPr lang="en-US" altLang="zh-CN" sz="2200" dirty="0" smtClean="0">
                <a:latin typeface="+mj-ea"/>
                <a:ea typeface="+mj-ea"/>
              </a:rPr>
              <a:t>popular music”</a:t>
            </a:r>
            <a:r>
              <a:rPr lang="zh-CN" altLang="en-US" sz="2200" dirty="0" smtClean="0">
                <a:latin typeface="+mj-ea"/>
                <a:ea typeface="+mj-ea"/>
              </a:rPr>
              <a:t>，亦称通俗音乐，它是指结构短小、内容通俗、形式活泼、情感真挚，并受广大群众喜爱，广泛传唱或欣赏、流行一时的甚至流传后世的器乐曲和歌曲。</a:t>
            </a:r>
            <a:endParaRPr lang="zh-CN" altLang="en-US" sz="2200" dirty="0">
              <a:latin typeface="+mj-ea"/>
              <a:ea typeface="+mj-ea"/>
            </a:endParaRPr>
          </a:p>
        </p:txBody>
      </p:sp>
      <p:pic>
        <p:nvPicPr>
          <p:cNvPr id="12" name="图片 11" descr="摇滚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293471" y="2896245"/>
            <a:ext cx="3168352" cy="3336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 内地流行音乐发展概况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 descr="那英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56767" y="1168053"/>
            <a:ext cx="2682644" cy="383234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892871" y="505648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</a:rPr>
              <a:t>那英</a:t>
            </a:r>
            <a:endParaRPr lang="zh-CN" altLang="en-US" dirty="0"/>
          </a:p>
        </p:txBody>
      </p:sp>
      <p:pic>
        <p:nvPicPr>
          <p:cNvPr id="11" name="图片 10" descr="杨坤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3151" y="2608213"/>
            <a:ext cx="3498503" cy="336155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637287" y="606459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</a:rPr>
              <a:t>杨坤</a:t>
            </a:r>
            <a:endParaRPr lang="zh-CN" altLang="en-US" dirty="0"/>
          </a:p>
        </p:txBody>
      </p:sp>
      <p:pic>
        <p:nvPicPr>
          <p:cNvPr id="13" name="图片 12" descr="水木年华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29575" y="1456085"/>
            <a:ext cx="3544317" cy="354431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9597727" y="512849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+mj-ea"/>
              </a:rPr>
              <a:t>水木年华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音符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821863" y="736005"/>
            <a:ext cx="1346251" cy="1312069"/>
          </a:xfrm>
          <a:prstGeom prst="rect">
            <a:avLst/>
          </a:prstGeom>
        </p:spPr>
      </p:pic>
      <p:pic>
        <p:nvPicPr>
          <p:cNvPr id="8" name="图片 7" descr="花边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8695" y="5488533"/>
            <a:ext cx="936770" cy="1384077"/>
          </a:xfrm>
          <a:prstGeom prst="rect">
            <a:avLst/>
          </a:prstGeom>
        </p:spPr>
      </p:pic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香港流行音乐发展概况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00783" y="2248173"/>
            <a:ext cx="11089232" cy="3139321"/>
          </a:xfrm>
          <a:prstGeom prst="rect">
            <a:avLst/>
          </a:prstGeom>
          <a:ln w="19050">
            <a:solidFill>
              <a:srgbClr val="CC99FF"/>
            </a:solidFill>
            <a:prstDash val="lg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50</a:t>
            </a:r>
            <a:r>
              <a:rPr lang="zh-CN" altLang="en-US" sz="2200" dirty="0" smtClean="0">
                <a:latin typeface="+mj-ea"/>
                <a:ea typeface="+mj-ea"/>
              </a:rPr>
              <a:t>年代，上海一批电影明星与流行歌星相继南下香港，很快占领了香港的娱乐生活。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60</a:t>
            </a:r>
            <a:r>
              <a:rPr lang="zh-CN" altLang="en-US" sz="2200" dirty="0" smtClean="0">
                <a:latin typeface="+mj-ea"/>
                <a:ea typeface="+mj-ea"/>
              </a:rPr>
              <a:t>年代，欧美流行音乐传入香港，国语流行歌曲逐渐衰落。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70</a:t>
            </a:r>
            <a:r>
              <a:rPr lang="zh-CN" altLang="en-US" sz="2200" dirty="0" smtClean="0">
                <a:latin typeface="+mj-ea"/>
                <a:ea typeface="+mj-ea"/>
              </a:rPr>
              <a:t>年代，粤语流行歌曲成为香港乐坛的主流。</a:t>
            </a:r>
            <a:endParaRPr lang="zh-CN" altLang="en-US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80</a:t>
            </a:r>
            <a:r>
              <a:rPr lang="zh-CN" altLang="en-US" sz="2200" dirty="0" smtClean="0">
                <a:latin typeface="+mj-ea"/>
                <a:ea typeface="+mj-ea"/>
              </a:rPr>
              <a:t>年代，香港流行音乐发展欣欣向荣，自从香港回归后，与内地的交流更加密切，为流行音乐的发展提供广阔的平台。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香港流行音乐发展概况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谭咏麟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7207" y="1384077"/>
            <a:ext cx="3816424" cy="445976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357367" y="592058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谭咏麟</a:t>
            </a:r>
            <a:endParaRPr lang="zh-CN" altLang="en-US" dirty="0"/>
          </a:p>
        </p:txBody>
      </p:sp>
      <p:pic>
        <p:nvPicPr>
          <p:cNvPr id="9" name="图片 8" descr="张学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4759" y="2392189"/>
            <a:ext cx="3672408" cy="260094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36887" y="5056485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张学友</a:t>
            </a:r>
            <a:endParaRPr lang="zh-CN" altLang="en-US" dirty="0"/>
          </a:p>
        </p:txBody>
      </p:sp>
      <p:pic>
        <p:nvPicPr>
          <p:cNvPr id="11" name="图片 10" descr="陈慧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93671" y="2248173"/>
            <a:ext cx="3024336" cy="311412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389815" y="5416525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陈慧娴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台湾流行音乐发展概况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00983" y="1600101"/>
            <a:ext cx="7272808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200" dirty="0" smtClean="0">
                <a:latin typeface="+mj-ea"/>
                <a:ea typeface="+mj-ea"/>
              </a:rPr>
              <a:t>20</a:t>
            </a:r>
            <a:r>
              <a:rPr lang="zh-CN" altLang="en-US" sz="2200" dirty="0" smtClean="0">
                <a:latin typeface="+mj-ea"/>
                <a:ea typeface="+mj-ea"/>
              </a:rPr>
              <a:t>世纪四五十年代，没有真正属于自己的流行音乐。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93071" y="2608213"/>
            <a:ext cx="5112568" cy="6001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60</a:t>
            </a:r>
            <a:r>
              <a:rPr lang="zh-CN" altLang="en-US" sz="2200" dirty="0" smtClean="0">
                <a:latin typeface="+mj-ea"/>
                <a:ea typeface="+mj-ea"/>
              </a:rPr>
              <a:t>年代，流行音乐逐步发展起来。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76847" y="3832349"/>
            <a:ext cx="9937104" cy="110799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70</a:t>
            </a:r>
            <a:r>
              <a:rPr lang="zh-CN" altLang="en-US" sz="2200" dirty="0" smtClean="0">
                <a:latin typeface="+mj-ea"/>
                <a:ea typeface="+mj-ea"/>
              </a:rPr>
              <a:t>年代末</a:t>
            </a:r>
            <a:r>
              <a:rPr lang="en-US" altLang="zh-CN" sz="2200" dirty="0" smtClean="0">
                <a:latin typeface="+mj-ea"/>
                <a:ea typeface="+mj-ea"/>
              </a:rPr>
              <a:t>80</a:t>
            </a:r>
            <a:r>
              <a:rPr lang="zh-CN" altLang="en-US" sz="2200" dirty="0" smtClean="0">
                <a:latin typeface="+mj-ea"/>
                <a:ea typeface="+mj-ea"/>
              </a:rPr>
              <a:t>年代初，现代民歌运动发展和衍生成为“校园民歌”“校园民谣”等形式，并渐渐纳入流行音乐的轨道。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72991" y="5560541"/>
            <a:ext cx="7802136" cy="43088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200" dirty="0" smtClean="0">
                <a:latin typeface="+mj-ea"/>
                <a:ea typeface="+mj-ea"/>
              </a:rPr>
              <a:t>20</a:t>
            </a:r>
            <a:r>
              <a:rPr lang="zh-CN" altLang="en-US" sz="2200" dirty="0" smtClean="0">
                <a:latin typeface="+mj-ea"/>
                <a:ea typeface="+mj-ea"/>
              </a:rPr>
              <a:t>世</a:t>
            </a:r>
            <a:r>
              <a:rPr lang="zh-CN" altLang="en-US" sz="2200" dirty="0" smtClean="0">
                <a:latin typeface="+mj-ea"/>
                <a:ea typeface="+mj-ea"/>
              </a:rPr>
              <a:t>纪</a:t>
            </a:r>
            <a:r>
              <a:rPr lang="en-US" altLang="zh-CN" sz="2200" dirty="0" smtClean="0">
                <a:latin typeface="+mj-ea"/>
                <a:ea typeface="+mj-ea"/>
              </a:rPr>
              <a:t>90</a:t>
            </a:r>
            <a:r>
              <a:rPr lang="zh-CN" altLang="en-US" sz="2200" dirty="0" smtClean="0">
                <a:latin typeface="+mj-ea"/>
                <a:ea typeface="+mj-ea"/>
              </a:rPr>
              <a:t>年</a:t>
            </a:r>
            <a:r>
              <a:rPr lang="zh-CN" altLang="en-US" sz="2200" dirty="0" smtClean="0">
                <a:latin typeface="+mj-ea"/>
                <a:ea typeface="+mj-ea"/>
              </a:rPr>
              <a:t>代以后，亚洲华语音乐进入了重心多元化时代。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6069335" y="2104157"/>
            <a:ext cx="432048" cy="43204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6069335" y="3328293"/>
            <a:ext cx="432048" cy="43204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>
            <a:off x="6069335" y="5056485"/>
            <a:ext cx="432048" cy="43204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台湾流行音乐发展概况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" name="图片 7" descr="李宗盛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16807" y="1312069"/>
            <a:ext cx="3840088" cy="384008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56967" y="534451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李宗盛</a:t>
            </a:r>
            <a:endParaRPr lang="zh-CN" altLang="en-US" dirty="0"/>
          </a:p>
        </p:txBody>
      </p:sp>
      <p:pic>
        <p:nvPicPr>
          <p:cNvPr id="10" name="图片 9" descr="罗大佑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9455" y="1816125"/>
            <a:ext cx="3303240" cy="48425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533831" y="599258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罗大佑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台湾流行音乐发展概况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 descr="姜育恒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49455" y="1384077"/>
            <a:ext cx="3396576" cy="527965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677847" y="620861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姜育恒</a:t>
            </a:r>
            <a:endParaRPr lang="zh-CN" altLang="en-US" dirty="0"/>
          </a:p>
        </p:txBody>
      </p:sp>
      <p:pic>
        <p:nvPicPr>
          <p:cNvPr id="11" name="图片 10" descr="周华健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4879" y="1096045"/>
            <a:ext cx="2925543" cy="440841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044999" y="556054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周华健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台湾流行音乐发展概况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图片 5" descr="张雨生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28775" y="1672109"/>
            <a:ext cx="4518615" cy="297277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56967" y="4696445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张雨生</a:t>
            </a:r>
            <a:endParaRPr lang="zh-CN" altLang="en-US" dirty="0"/>
          </a:p>
        </p:txBody>
      </p:sp>
      <p:pic>
        <p:nvPicPr>
          <p:cNvPr id="9" name="图片 8" descr="赵传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7407" y="3328293"/>
            <a:ext cx="4429125" cy="29051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805639" y="628062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赵传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0866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524151" y="591989"/>
              <a:ext cx="259072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 台湾流行音乐发展概况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许茹芸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00783" y="1168053"/>
            <a:ext cx="3810000" cy="2409825"/>
          </a:xfrm>
          <a:prstGeom prst="rect">
            <a:avLst/>
          </a:prstGeom>
        </p:spPr>
      </p:pic>
      <p:pic>
        <p:nvPicPr>
          <p:cNvPr id="9" name="图片 8" descr="周杰伦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7127" y="2680221"/>
            <a:ext cx="4104456" cy="410445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40943" y="3616325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许茹芸</a:t>
            </a:r>
            <a:endParaRPr lang="zh-CN" altLang="en-US" dirty="0"/>
          </a:p>
        </p:txBody>
      </p:sp>
      <p:pic>
        <p:nvPicPr>
          <p:cNvPr id="6" name="图片 5" descr="孙燕姿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57567" y="1312069"/>
            <a:ext cx="3361556" cy="372012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333031" y="642463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周杰伦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525719" y="512849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孙燕姿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9588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507927" y="591989"/>
              <a:ext cx="460694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鉴赏曲目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图片 5" descr="让世界充满爱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00783" y="1240061"/>
            <a:ext cx="10722523" cy="47525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9588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507927" y="591989"/>
              <a:ext cx="460694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鉴赏曲目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 descr="我的中国心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96927" y="1024037"/>
            <a:ext cx="7685907" cy="56166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流行音乐概述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244799" y="1672109"/>
            <a:ext cx="648072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流行音乐最早起源于</a:t>
            </a:r>
            <a:r>
              <a:rPr lang="en-US" altLang="zh-CN" sz="2200" dirty="0" smtClean="0">
                <a:latin typeface="+mj-ea"/>
                <a:ea typeface="+mj-ea"/>
              </a:rPr>
              <a:t>19</a:t>
            </a:r>
            <a:r>
              <a:rPr lang="zh-CN" altLang="en-US" sz="2200" dirty="0" smtClean="0">
                <a:latin typeface="+mj-ea"/>
                <a:ea typeface="+mj-ea"/>
              </a:rPr>
              <a:t>世</a:t>
            </a:r>
            <a:r>
              <a:rPr lang="zh-CN" altLang="en-US" sz="2200" dirty="0" smtClean="0">
                <a:latin typeface="+mj-ea"/>
                <a:ea typeface="+mj-ea"/>
              </a:rPr>
              <a:t>纪美国工业文明兴起的时期，来源于市民阶层中的新文化代表就是早期的创作流行音乐的主力。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10" name="图片 9" descr="摇滚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941543" y="1168053"/>
            <a:ext cx="2615021" cy="2752229"/>
          </a:xfrm>
          <a:prstGeom prst="rect">
            <a:avLst/>
          </a:prstGeom>
        </p:spPr>
      </p:pic>
      <p:pic>
        <p:nvPicPr>
          <p:cNvPr id="13" name="图片 12" descr="黑人音乐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8815" y="4480421"/>
            <a:ext cx="3199284" cy="211508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629175" y="4264397"/>
            <a:ext cx="756084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美国的流行音乐多来自于黑人音乐。</a:t>
            </a:r>
            <a:r>
              <a:rPr lang="en-US" altLang="zh-CN" sz="2200" dirty="0" smtClean="0">
                <a:latin typeface="+mj-ea"/>
                <a:ea typeface="+mj-ea"/>
              </a:rPr>
              <a:t>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70</a:t>
            </a:r>
            <a:r>
              <a:rPr lang="zh-CN" altLang="en-US" sz="2200" dirty="0" smtClean="0">
                <a:latin typeface="+mj-ea"/>
                <a:ea typeface="+mj-ea"/>
              </a:rPr>
              <a:t>年代，最初黑人通过口传心授以及与白人之间的私人交往传播音乐，后来逐渐形成了一种特有的音乐形式。不管是灵歌、索尔、节奏布鲁斯、摇滚乐甚至是爵士乐，其根源都可以追溯到由非洲传来的黑人音乐。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9588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507927" y="591989"/>
              <a:ext cx="460694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鉴赏曲目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图片 5" descr="相亲相爱的一家人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61023" y="1024037"/>
            <a:ext cx="5795169" cy="57714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9588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507927" y="591989"/>
              <a:ext cx="460694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8"/>
          <p:cNvSpPr txBox="1"/>
          <p:nvPr/>
        </p:nvSpPr>
        <p:spPr>
          <a:xfrm>
            <a:off x="2900983" y="303957"/>
            <a:ext cx="65527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鉴赏曲目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图片 5" descr="青花瓷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64879" y="1312069"/>
            <a:ext cx="8847349" cy="52565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2756967" y="375965"/>
            <a:ext cx="698477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知识窗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7875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164111" y="591989"/>
              <a:ext cx="295076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1460823" y="1888133"/>
            <a:ext cx="10369152" cy="3477875"/>
          </a:xfrm>
          <a:prstGeom prst="rect">
            <a:avLst/>
          </a:prstGeom>
          <a:blipFill>
            <a:blip r:embed="rId1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在当今这个全球化的时代，各地域都有本民族或国家的特色流行音乐，如“欧栈”“美国本土乐”“韩流日潮”及“中国风”。此类特色流行音乐反映了各地域或国家的大众文化，如同各国文化之间相互交融、相互影响一样，全球流行音乐之间也呈现相互借鉴吸收的态势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中国流行音乐虽然受当代西方流行音乐影响颇深，但其发展仍然根源于本国民族文化，道家文化的“天人合一”思想、儒家文化倡导的入世进取精神及现代盛行的 “中国风”民族文化都迥然异于国外音乐文化。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2756967" y="375965"/>
            <a:ext cx="698477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拓展思考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87875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164111" y="591989"/>
              <a:ext cx="295076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 descr="1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60823" y="1456085"/>
            <a:ext cx="4209101" cy="46805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81303" y="2464197"/>
            <a:ext cx="60486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latin typeface="+mj-ea"/>
                <a:ea typeface="+mj-ea"/>
              </a:rPr>
              <a:t>1.</a:t>
            </a:r>
            <a:r>
              <a:rPr lang="zh-CN" altLang="en-US" sz="2400" dirty="0" smtClean="0">
                <a:latin typeface="+mj-ea"/>
                <a:ea typeface="+mj-ea"/>
              </a:rPr>
              <a:t>什么是流行音乐。</a:t>
            </a:r>
            <a:endParaRPr lang="zh-CN" altLang="en-US" sz="24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latin typeface="+mj-ea"/>
                <a:ea typeface="+mj-ea"/>
              </a:rPr>
              <a:t>2.</a:t>
            </a:r>
            <a:r>
              <a:rPr lang="zh-CN" altLang="en-US" sz="2400" dirty="0" smtClean="0">
                <a:latin typeface="+mj-ea"/>
                <a:ea typeface="+mj-ea"/>
              </a:rPr>
              <a:t>外国流行音乐包括哪几种形式</a:t>
            </a:r>
            <a:r>
              <a:rPr lang="zh-CN" altLang="en-US" sz="2400" dirty="0" smtClean="0"/>
              <a:t>。</a:t>
            </a:r>
            <a:endParaRPr lang="zh-CN" altLang="en-US" sz="24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latin typeface="+mj-ea"/>
                <a:ea typeface="+mj-ea"/>
              </a:rPr>
              <a:t>3.</a:t>
            </a:r>
            <a:r>
              <a:rPr lang="zh-CN" altLang="en-US" sz="2400" dirty="0" smtClean="0">
                <a:latin typeface="+mj-ea"/>
                <a:ea typeface="+mj-ea"/>
              </a:rPr>
              <a:t>中国流行音乐的发展特点是什么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latin typeface="+mj-ea"/>
                <a:ea typeface="+mj-ea"/>
              </a:rPr>
              <a:t>4.</a:t>
            </a:r>
            <a:r>
              <a:rPr lang="zh-CN" altLang="en-US" sz="2400" dirty="0" smtClean="0">
                <a:latin typeface="+mj-ea"/>
                <a:ea typeface="+mj-ea"/>
              </a:rPr>
              <a:t>说出你喜欢的几首中外流行歌曲及其原因。</a:t>
            </a:r>
            <a:endParaRPr lang="zh-CN" altLang="en-US" sz="24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676847" y="519981"/>
            <a:ext cx="348468" cy="3484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52711" y="880021"/>
            <a:ext cx="1008622" cy="10086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532831" y="3760341"/>
            <a:ext cx="422034" cy="4259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452711" y="4192389"/>
            <a:ext cx="954416" cy="95441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269135" y="2392189"/>
            <a:ext cx="614787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</a:t>
            </a:r>
            <a:endParaRPr lang="en-US" altLang="zh-CN" sz="8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172791" y="1528093"/>
            <a:ext cx="704680" cy="70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676847" y="1960141"/>
            <a:ext cx="915696" cy="9141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pic>
        <p:nvPicPr>
          <p:cNvPr id="15" name="图片 14" descr="12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101783" y="4552429"/>
            <a:ext cx="2286000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49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4" grpId="0" animBg="1"/>
      <p:bldP spid="17" grpId="0"/>
      <p:bldP spid="17" grpId="1"/>
      <p:bldP spid="7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流行音乐概述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884759" y="1456085"/>
            <a:ext cx="1101722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第二次世界大战后摇滚乐、蓝调和乡村音乐悄然兴起。其中，摇滚乐成为当时流行音乐的主流。摇滚乐同样源于美国，是黑人音乐与白人乡村音乐和西部音乐的有机结合。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7" name="图片 6" descr="摇滚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53711" y="2680221"/>
            <a:ext cx="2181255" cy="33481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56767" y="3400301"/>
            <a:ext cx="81369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+mj-ea"/>
                <a:ea typeface="+mj-ea"/>
              </a:rPr>
              <a:t>    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70</a:t>
            </a:r>
            <a:r>
              <a:rPr lang="zh-CN" altLang="en-US" sz="2200" dirty="0" smtClean="0">
                <a:latin typeface="+mj-ea"/>
                <a:ea typeface="+mj-ea"/>
              </a:rPr>
              <a:t>年代以后，流行音乐风格更加多样，并走向前卫和极端。这个时期的流行音乐具有即兴性、强调运用电子手段、注重乐器和效果的技术、商业化倾向日趋明显的特点，流行音乐的发展逐渐走向繁荣。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 流行音乐概述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884759" y="1312069"/>
            <a:ext cx="113052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+mj-ea"/>
                <a:ea typeface="+mj-ea"/>
              </a:rPr>
              <a:t>    中国流行音乐的发展至今已有百年的历史。根据歌曲风格的变化和发展重心的转移，大致可分为</a:t>
            </a:r>
            <a:r>
              <a:rPr lang="en-US" altLang="zh-CN" sz="2200" dirty="0" smtClean="0">
                <a:latin typeface="+mj-ea"/>
                <a:ea typeface="+mj-ea"/>
              </a:rPr>
              <a:t>4</a:t>
            </a:r>
            <a:r>
              <a:rPr lang="zh-CN" altLang="en-US" sz="2200" dirty="0" smtClean="0">
                <a:latin typeface="+mj-ea"/>
                <a:ea typeface="+mj-ea"/>
              </a:rPr>
              <a:t>个发展阶段。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4759" y="2608213"/>
            <a:ext cx="11377264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00B050"/>
                </a:solidFill>
                <a:latin typeface="+mj-ea"/>
                <a:ea typeface="+mj-ea"/>
              </a:rPr>
              <a:t>第一发展阶段（</a:t>
            </a:r>
            <a:r>
              <a:rPr lang="en-US" altLang="zh-CN" sz="2200" dirty="0" smtClean="0">
                <a:solidFill>
                  <a:srgbClr val="00B050"/>
                </a:solidFill>
                <a:latin typeface="+mj-ea"/>
                <a:ea typeface="+mj-ea"/>
              </a:rPr>
              <a:t>1917—1936</a:t>
            </a:r>
            <a:r>
              <a:rPr lang="zh-CN" altLang="en-US" sz="2200" dirty="0" smtClean="0">
                <a:solidFill>
                  <a:srgbClr val="00B050"/>
                </a:solidFill>
                <a:latin typeface="+mj-ea"/>
                <a:ea typeface="+mj-ea"/>
              </a:rPr>
              <a:t>年，“上海时期”）：</a:t>
            </a:r>
            <a:r>
              <a:rPr lang="zh-CN" altLang="en-US" sz="2200" dirty="0" smtClean="0">
                <a:latin typeface="+mj-ea"/>
                <a:ea typeface="+mj-ea"/>
              </a:rPr>
              <a:t>从黎锦晖先生从事音乐活动算起。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00B050"/>
                </a:solidFill>
                <a:latin typeface="+mj-ea"/>
                <a:ea typeface="+mj-ea"/>
              </a:rPr>
              <a:t>第二发展阶段（</a:t>
            </a:r>
            <a:r>
              <a:rPr lang="en-US" altLang="zh-CN" sz="2200" dirty="0" smtClean="0">
                <a:solidFill>
                  <a:srgbClr val="00B050"/>
                </a:solidFill>
                <a:latin typeface="+mj-ea"/>
                <a:ea typeface="+mj-ea"/>
              </a:rPr>
              <a:t>1937—1969</a:t>
            </a:r>
            <a:r>
              <a:rPr lang="zh-CN" altLang="en-US" sz="2200" dirty="0" smtClean="0">
                <a:solidFill>
                  <a:srgbClr val="00B050"/>
                </a:solidFill>
                <a:latin typeface="+mj-ea"/>
                <a:ea typeface="+mj-ea"/>
              </a:rPr>
              <a:t>年，前半部为“上海时期”，后半部为“香港时期”）：</a:t>
            </a:r>
            <a:r>
              <a:rPr lang="zh-CN" altLang="en-US" sz="2200" dirty="0" smtClean="0">
                <a:latin typeface="+mj-ea"/>
                <a:ea typeface="+mj-ea"/>
              </a:rPr>
              <a:t>到了</a:t>
            </a:r>
            <a:r>
              <a:rPr lang="en-US" altLang="zh-CN" sz="2200" dirty="0" smtClean="0">
                <a:latin typeface="+mj-ea"/>
                <a:ea typeface="+mj-ea"/>
              </a:rPr>
              <a:t>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60</a:t>
            </a:r>
            <a:r>
              <a:rPr lang="zh-CN" altLang="en-US" sz="2200" dirty="0" smtClean="0">
                <a:latin typeface="+mj-ea"/>
                <a:ea typeface="+mj-ea"/>
              </a:rPr>
              <a:t>年代后期，国语流行歌曲在香港渐趋衰落，粤语歌曲中兴，在歌坛上占据主导位置。</a:t>
            </a:r>
            <a:endParaRPr lang="zh-CN" altLang="en-US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00B050"/>
                </a:solidFill>
                <a:latin typeface="+mj-ea"/>
                <a:ea typeface="+mj-ea"/>
              </a:rPr>
              <a:t>第三发展阶段（</a:t>
            </a:r>
            <a:r>
              <a:rPr lang="en-US" altLang="zh-CN" sz="2200" dirty="0" smtClean="0">
                <a:solidFill>
                  <a:srgbClr val="00B050"/>
                </a:solidFill>
                <a:latin typeface="+mj-ea"/>
                <a:ea typeface="+mj-ea"/>
              </a:rPr>
              <a:t>1970—1981</a:t>
            </a:r>
            <a:r>
              <a:rPr lang="zh-CN" altLang="en-US" sz="2200" dirty="0" smtClean="0">
                <a:solidFill>
                  <a:srgbClr val="00B050"/>
                </a:solidFill>
                <a:latin typeface="+mj-ea"/>
                <a:ea typeface="+mj-ea"/>
              </a:rPr>
              <a:t>年，“台湾时期”）：</a:t>
            </a:r>
            <a:r>
              <a:rPr lang="zh-CN" altLang="en-US" sz="2200" dirty="0" smtClean="0">
                <a:latin typeface="+mj-ea"/>
                <a:ea typeface="+mj-ea"/>
              </a:rPr>
              <a:t>从</a:t>
            </a:r>
            <a:r>
              <a:rPr lang="en-US" altLang="zh-CN" sz="2200" dirty="0" smtClean="0">
                <a:latin typeface="+mj-ea"/>
                <a:ea typeface="+mj-ea"/>
              </a:rPr>
              <a:t>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60</a:t>
            </a:r>
            <a:r>
              <a:rPr lang="zh-CN" altLang="en-US" sz="2200" dirty="0" smtClean="0">
                <a:latin typeface="+mj-ea"/>
                <a:ea typeface="+mj-ea"/>
              </a:rPr>
              <a:t>年代后期开始，台湾的流行音乐逐步发展起来，并取代了国语流行歌曲渐趋衰落的香港歌坛的位置。</a:t>
            </a:r>
            <a:endParaRPr lang="en-US" altLang="zh-CN" sz="2200" dirty="0" smtClean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00B050"/>
                </a:solidFill>
                <a:latin typeface="+mj-ea"/>
                <a:ea typeface="+mj-ea"/>
              </a:rPr>
              <a:t>第四发展阶段（</a:t>
            </a:r>
            <a:r>
              <a:rPr lang="en-US" altLang="zh-CN" sz="2200" dirty="0" smtClean="0">
                <a:solidFill>
                  <a:srgbClr val="00B050"/>
                </a:solidFill>
                <a:latin typeface="+mj-ea"/>
                <a:ea typeface="+mj-ea"/>
              </a:rPr>
              <a:t>1982</a:t>
            </a:r>
            <a:r>
              <a:rPr lang="zh-CN" altLang="en-US" sz="2200" dirty="0" smtClean="0">
                <a:solidFill>
                  <a:srgbClr val="00B050"/>
                </a:solidFill>
                <a:latin typeface="+mj-ea"/>
                <a:ea typeface="+mj-ea"/>
              </a:rPr>
              <a:t>年以后，重心多元化时期）：</a:t>
            </a:r>
            <a:r>
              <a:rPr lang="en-US" altLang="zh-CN" sz="2200" dirty="0" smtClean="0">
                <a:latin typeface="+mj-ea"/>
                <a:ea typeface="+mj-ea"/>
              </a:rPr>
              <a:t>20</a:t>
            </a:r>
            <a:r>
              <a:rPr lang="zh-CN" altLang="en-US" sz="2200" dirty="0" smtClean="0">
                <a:latin typeface="+mj-ea"/>
                <a:ea typeface="+mj-ea"/>
              </a:rPr>
              <a:t>世纪</a:t>
            </a:r>
            <a:r>
              <a:rPr lang="en-US" altLang="zh-CN" sz="2200" dirty="0" smtClean="0">
                <a:latin typeface="+mj-ea"/>
                <a:ea typeface="+mj-ea"/>
              </a:rPr>
              <a:t>70</a:t>
            </a:r>
            <a:r>
              <a:rPr lang="zh-CN" altLang="en-US" sz="2200" dirty="0" smtClean="0">
                <a:latin typeface="+mj-ea"/>
                <a:ea typeface="+mj-ea"/>
              </a:rPr>
              <a:t>年代末，台湾的国语流行歌曲开始衰落，新城市流行歌曲成为流行音乐的主流。</a:t>
            </a:r>
            <a:endParaRPr lang="zh-CN" altLang="en-US" sz="2200" dirty="0" smtClean="0">
              <a:latin typeface="+mj-ea"/>
              <a:ea typeface="+mj-ea"/>
            </a:endParaRPr>
          </a:p>
        </p:txBody>
      </p:sp>
      <p:pic>
        <p:nvPicPr>
          <p:cNvPr id="8" name="图片 7" descr="摇滚7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09895" y="5704557"/>
            <a:ext cx="1440160" cy="1213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4053111" y="303957"/>
            <a:ext cx="460851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 流行音乐的特性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29507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9020095" y="591989"/>
              <a:ext cx="30947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 descr="花边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20863" y="1168053"/>
            <a:ext cx="3816424" cy="2700120"/>
          </a:xfrm>
          <a:prstGeom prst="rect">
            <a:avLst/>
          </a:prstGeom>
        </p:spPr>
      </p:pic>
      <p:pic>
        <p:nvPicPr>
          <p:cNvPr id="9" name="图片 8" descr="花边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77447" y="1096045"/>
            <a:ext cx="3816424" cy="2700120"/>
          </a:xfrm>
          <a:prstGeom prst="rect">
            <a:avLst/>
          </a:prstGeom>
        </p:spPr>
      </p:pic>
      <p:pic>
        <p:nvPicPr>
          <p:cNvPr id="10" name="图片 9" descr="花边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20863" y="4120381"/>
            <a:ext cx="3816424" cy="2700120"/>
          </a:xfrm>
          <a:prstGeom prst="rect">
            <a:avLst/>
          </a:prstGeom>
        </p:spPr>
      </p:pic>
      <p:pic>
        <p:nvPicPr>
          <p:cNvPr id="11" name="图片 10" descr="花边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77447" y="4120381"/>
            <a:ext cx="3816424" cy="270012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180903" y="1744117"/>
            <a:ext cx="31683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ED1C24"/>
                </a:solidFill>
                <a:latin typeface="+mj-ea"/>
                <a:ea typeface="+mj-ea"/>
              </a:rPr>
              <a:t>通俗性</a:t>
            </a:r>
            <a:r>
              <a:rPr lang="zh-CN" altLang="en-US" sz="2000" dirty="0" smtClean="0">
                <a:latin typeface="+mj-ea"/>
                <a:ea typeface="+mj-ea"/>
              </a:rPr>
              <a:t>是流行音乐的基本属性。流行音乐的歌词相当浅显易懂，没有任何理解的障碍，这是流行音乐得以流行的必要条件。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09495" y="1816125"/>
            <a:ext cx="29523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ED1C24"/>
                </a:solidFill>
                <a:latin typeface="+mj-ea"/>
                <a:ea typeface="+mj-ea"/>
              </a:rPr>
              <a:t>大众性</a:t>
            </a:r>
            <a:r>
              <a:rPr lang="zh-CN" altLang="en-US" sz="2000" dirty="0" smtClean="0">
                <a:latin typeface="+mj-ea"/>
                <a:ea typeface="+mj-ea"/>
              </a:rPr>
              <a:t>是流行音乐与生俱来的最关键的特点之一，也是流行音乐的社会基础所在。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52911" y="4552429"/>
            <a:ext cx="2952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ED1C24"/>
                </a:solidFill>
                <a:latin typeface="+mj-ea"/>
                <a:ea typeface="+mj-ea"/>
              </a:rPr>
              <a:t>流行音</a:t>
            </a:r>
            <a:r>
              <a:rPr lang="zh-CN" altLang="en-US" sz="2000" dirty="0" smtClean="0">
                <a:latin typeface="+mj-ea"/>
                <a:ea typeface="+mj-ea"/>
              </a:rPr>
              <a:t>乐适应时代发展的步伐，与最时尚、最流行的物质紧密相连，“时尚性”可以说是流行音乐具有的一个独特的美学特色。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93471" y="4480421"/>
            <a:ext cx="34563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 smtClean="0">
                <a:latin typeface="+mj-ea"/>
                <a:ea typeface="+mj-ea"/>
              </a:rPr>
              <a:t>流行音乐中通俗音乐的作品内容通俗易懂，题材多取自日常生活，以表现爱情主题为多数，接受和消费的主体以一般平民或亚文化群为主，它强调自身</a:t>
            </a:r>
            <a:r>
              <a:rPr lang="zh-CN" altLang="en-US" sz="2000" b="1" dirty="0" smtClean="0">
                <a:solidFill>
                  <a:srgbClr val="ED1C24"/>
                </a:solidFill>
                <a:latin typeface="+mj-ea"/>
                <a:ea typeface="+mj-ea"/>
              </a:rPr>
              <a:t>娱乐性</a:t>
            </a:r>
            <a:r>
              <a:rPr lang="zh-CN" altLang="en-US" sz="2000" dirty="0" smtClean="0">
                <a:latin typeface="+mj-ea"/>
                <a:ea typeface="+mj-ea"/>
              </a:rPr>
              <a:t>和消遣性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17" name="图片 16" descr="梅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1303" y="3400301"/>
            <a:ext cx="1240061" cy="12400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0.xml><?xml version="1.0" encoding="utf-8"?>
<p:tagLst xmlns:p="http://schemas.openxmlformats.org/presentationml/2006/main">
  <p:tag name="MH" val="20161022204031"/>
  <p:tag name="MH_LIBRARY" val="GRAPHIC"/>
</p:tagLst>
</file>

<file path=ppt/tags/tag11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12.xml><?xml version="1.0" encoding="utf-8"?>
<p:tagLst xmlns:p="http://schemas.openxmlformats.org/presentationml/2006/main">
  <p:tag name="MH" val="20161022204031"/>
  <p:tag name="MH_LIBRARY" val="GRAPHIC"/>
</p:tagLst>
</file>

<file path=ppt/tags/tag13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p="http://schemas.openxmlformats.org/presentationml/2006/main">
  <p:tag name="MH" val="20161022204031"/>
  <p:tag name="MH_LIBRARY" val="GRAPHIC"/>
</p:tagLst>
</file>

<file path=ppt/tags/tag15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16.xml><?xml version="1.0" encoding="utf-8"?>
<p:tagLst xmlns:p="http://schemas.openxmlformats.org/presentationml/2006/main">
  <p:tag name="MH" val="20161022204031"/>
  <p:tag name="MH_LIBRARY" val="GRAPHIC"/>
</p:tagLst>
</file>

<file path=ppt/tags/tag17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5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heme/theme1.xml><?xml version="1.0" encoding="utf-8"?>
<a:theme xmlns:a="http://schemas.openxmlformats.org/drawingml/2006/main" name="1_自定义设计方案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7471</Words>
  <Application>WPS 演示</Application>
  <PresentationFormat>自定义</PresentationFormat>
  <Paragraphs>400</Paragraphs>
  <Slides>64</Slides>
  <Notes>64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6" baseType="lpstr">
      <vt:lpstr>Arial</vt:lpstr>
      <vt:lpstr>宋体</vt:lpstr>
      <vt:lpstr>Wingdings</vt:lpstr>
      <vt:lpstr>Calibri</vt:lpstr>
      <vt:lpstr>字魂59号-创粗黑</vt:lpstr>
      <vt:lpstr>微软雅黑</vt:lpstr>
      <vt:lpstr>Times New Roman</vt:lpstr>
      <vt:lpstr>Arial Unicode MS</vt:lpstr>
      <vt:lpstr>Calibri Light</vt:lpstr>
      <vt:lpstr>楷体</vt:lpstr>
      <vt:lpstr>黑体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bt215</dc:title>
  <dc:creator/>
  <cp:lastModifiedBy>武静影</cp:lastModifiedBy>
  <cp:revision>3</cp:revision>
  <dcterms:created xsi:type="dcterms:W3CDTF">2016-11-29T13:18:00Z</dcterms:created>
  <dcterms:modified xsi:type="dcterms:W3CDTF">2021-02-19T02:39:18Z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